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57" r:id="rId2"/>
    <p:sldId id="449" r:id="rId3"/>
    <p:sldId id="951" r:id="rId4"/>
    <p:sldId id="952" r:id="rId5"/>
    <p:sldId id="953" r:id="rId6"/>
    <p:sldId id="954" r:id="rId7"/>
    <p:sldId id="955" r:id="rId8"/>
    <p:sldId id="956" r:id="rId9"/>
    <p:sldId id="957" r:id="rId10"/>
    <p:sldId id="958" r:id="rId11"/>
    <p:sldId id="962" r:id="rId12"/>
    <p:sldId id="959" r:id="rId13"/>
    <p:sldId id="960" r:id="rId14"/>
    <p:sldId id="961" r:id="rId15"/>
    <p:sldId id="963" r:id="rId16"/>
    <p:sldId id="925" r:id="rId17"/>
    <p:sldId id="964" r:id="rId18"/>
    <p:sldId id="965" r:id="rId19"/>
    <p:sldId id="450" r:id="rId20"/>
    <p:sldId id="451"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 id="{3DC8E3E3-9D3D-4922-930E-824DB4B07A26}">
          <p14:sldIdLst>
            <p14:sldId id="357"/>
            <p14:sldId id="449"/>
            <p14:sldId id="951"/>
            <p14:sldId id="952"/>
            <p14:sldId id="953"/>
            <p14:sldId id="954"/>
            <p14:sldId id="955"/>
            <p14:sldId id="956"/>
            <p14:sldId id="957"/>
            <p14:sldId id="958"/>
            <p14:sldId id="962"/>
            <p14:sldId id="959"/>
            <p14:sldId id="960"/>
            <p14:sldId id="961"/>
            <p14:sldId id="963"/>
            <p14:sldId id="925"/>
            <p14:sldId id="964"/>
            <p14:sldId id="965"/>
            <p14:sldId id="450"/>
            <p14:sldId id="451"/>
          </p14:sldIdLst>
        </p14:section>
      </p14:sectionLst>
    </p:ex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Kellie" initials="M" lastIdx="3" clrIdx="0">
    <p:extLst>
      <p:ext uri="{19B8F6BF-5375-455C-9EA6-DF929625EA0E}">
        <p15:presenceInfo xmlns:p15="http://schemas.microsoft.com/office/powerpoint/2012/main" userId="S::goughnourkl@ufl.edu::00853a30-b886-407b-aa83-597a4aa7949f" providerId="AD"/>
      </p:ext>
    </p:extLst>
  </p:cmAuthor>
  <p:cmAuthor id="2" name="Martin,Joshua L" initials="ML" lastIdx="37" clrIdx="1">
    <p:extLst>
      <p:ext uri="{19B8F6BF-5375-455C-9EA6-DF929625EA0E}">
        <p15:presenceInfo xmlns:p15="http://schemas.microsoft.com/office/powerpoint/2012/main" userId="S::joshua.martin@ufl.edu::25286dc8-54d3-41a1-9686-62cd67066567" providerId="AD"/>
      </p:ext>
    </p:extLst>
  </p:cmAuthor>
  <p:cmAuthor id="3" name="Resch,Cheryl" initials="R" lastIdx="6" clrIdx="2">
    <p:extLst>
      <p:ext uri="{19B8F6BF-5375-455C-9EA6-DF929625EA0E}">
        <p15:presenceInfo xmlns:p15="http://schemas.microsoft.com/office/powerpoint/2012/main" userId="S::cheryl.resch@ufl.edu::2c8167c4-9c5c-4931-a567-8c8feb0ce4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F5FF"/>
    <a:srgbClr val="CBE5FE"/>
    <a:srgbClr val="D7F1FB"/>
    <a:srgbClr val="BDE8F9"/>
    <a:srgbClr val="C7E7F1"/>
    <a:srgbClr val="FEFBE8"/>
    <a:srgbClr val="FCF1A2"/>
    <a:srgbClr val="000000"/>
    <a:srgbClr val="FAE860"/>
    <a:srgbClr val="2621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9" autoAdjust="0"/>
    <p:restoredTop sz="86472" autoAdjust="0"/>
  </p:normalViewPr>
  <p:slideViewPr>
    <p:cSldViewPr snapToGrid="0" showGuides="1">
      <p:cViewPr varScale="1">
        <p:scale>
          <a:sx n="89" d="100"/>
          <a:sy n="89" d="100"/>
        </p:scale>
        <p:origin x="248" y="168"/>
      </p:cViewPr>
      <p:guideLst>
        <p:guide pos="3840"/>
        <p:guide orient="horz" pos="216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280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usti\OneDrive\Documents\School\College%20Sophomore%20Year\CDA3101\Cache%20Simulation\tests\test_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j-lt"/>
                <a:ea typeface="+mn-ea"/>
                <a:cs typeface="+mn-cs"/>
              </a:defRPr>
            </a:pPr>
            <a:r>
              <a:rPr lang="en-US" b="1" dirty="0"/>
              <a:t>Hit Rate vs. Cache Size </a:t>
            </a:r>
            <a:r>
              <a:rPr lang="en-US" b="1"/>
              <a:t>for Different Cache </a:t>
            </a:r>
            <a:r>
              <a:rPr lang="en-US" b="1" dirty="0"/>
              <a:t>D</a:t>
            </a:r>
            <a:r>
              <a:rPr lang="en-US" b="1"/>
              <a:t>esigns </a:t>
            </a:r>
            <a:endParaRPr lang="en-U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j-lt"/>
              <a:ea typeface="+mn-ea"/>
              <a:cs typeface="+mn-cs"/>
            </a:defRPr>
          </a:pPr>
          <a:endParaRPr lang="en-US"/>
        </a:p>
      </c:txPr>
    </c:title>
    <c:autoTitleDeleted val="0"/>
    <c:plotArea>
      <c:layout/>
      <c:scatterChart>
        <c:scatterStyle val="lineMarker"/>
        <c:varyColors val="0"/>
        <c:ser>
          <c:idx val="0"/>
          <c:order val="0"/>
          <c:tx>
            <c:v>Direct Mapped</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 1'!$B$2:$B$6</c:f>
              <c:numCache>
                <c:formatCode>General</c:formatCode>
                <c:ptCount val="5"/>
                <c:pt idx="0">
                  <c:v>1024</c:v>
                </c:pt>
                <c:pt idx="1">
                  <c:v>2048</c:v>
                </c:pt>
                <c:pt idx="2">
                  <c:v>4096</c:v>
                </c:pt>
                <c:pt idx="3">
                  <c:v>8192</c:v>
                </c:pt>
                <c:pt idx="4">
                  <c:v>16384</c:v>
                </c:pt>
              </c:numCache>
            </c:numRef>
          </c:xVal>
          <c:yVal>
            <c:numRef>
              <c:f>'Sheet 1'!$C$2:$C$6</c:f>
              <c:numCache>
                <c:formatCode>General</c:formatCode>
                <c:ptCount val="5"/>
                <c:pt idx="0">
                  <c:v>0.83162718181518491</c:v>
                </c:pt>
                <c:pt idx="1">
                  <c:v>0.88956781588689171</c:v>
                </c:pt>
                <c:pt idx="2">
                  <c:v>0.94802814907607968</c:v>
                </c:pt>
                <c:pt idx="3">
                  <c:v>0.96373547314920216</c:v>
                </c:pt>
                <c:pt idx="4">
                  <c:v>0.98192300308522873</c:v>
                </c:pt>
              </c:numCache>
            </c:numRef>
          </c:yVal>
          <c:smooth val="0"/>
          <c:extLst>
            <c:ext xmlns:c16="http://schemas.microsoft.com/office/drawing/2014/chart" uri="{C3380CC4-5D6E-409C-BE32-E72D297353CC}">
              <c16:uniqueId val="{00000000-C45F-4B42-9FF9-721063E1A129}"/>
            </c:ext>
          </c:extLst>
        </c:ser>
        <c:ser>
          <c:idx val="1"/>
          <c:order val="1"/>
          <c:tx>
            <c:v>Fully Associative (FIFO)</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 1'!$F$2:$F$6</c:f>
              <c:numCache>
                <c:formatCode>General</c:formatCode>
                <c:ptCount val="5"/>
                <c:pt idx="0">
                  <c:v>1024</c:v>
                </c:pt>
                <c:pt idx="1">
                  <c:v>2048</c:v>
                </c:pt>
                <c:pt idx="2">
                  <c:v>4096</c:v>
                </c:pt>
                <c:pt idx="3">
                  <c:v>8192</c:v>
                </c:pt>
                <c:pt idx="4">
                  <c:v>16384</c:v>
                </c:pt>
              </c:numCache>
            </c:numRef>
          </c:xVal>
          <c:yVal>
            <c:numRef>
              <c:f>'Sheet 1'!$G$2:$G$6</c:f>
              <c:numCache>
                <c:formatCode>General</c:formatCode>
                <c:ptCount val="5"/>
                <c:pt idx="0">
                  <c:v>0.91427219504059787</c:v>
                </c:pt>
                <c:pt idx="1">
                  <c:v>0.95560951108404713</c:v>
                </c:pt>
                <c:pt idx="2">
                  <c:v>0.97838326361130989</c:v>
                </c:pt>
                <c:pt idx="3">
                  <c:v>0.98715364995005384</c:v>
                </c:pt>
                <c:pt idx="4">
                  <c:v>0.99057674510648452</c:v>
                </c:pt>
              </c:numCache>
            </c:numRef>
          </c:yVal>
          <c:smooth val="0"/>
          <c:extLst>
            <c:ext xmlns:c16="http://schemas.microsoft.com/office/drawing/2014/chart" uri="{C3380CC4-5D6E-409C-BE32-E72D297353CC}">
              <c16:uniqueId val="{00000001-C45F-4B42-9FF9-721063E1A129}"/>
            </c:ext>
          </c:extLst>
        </c:ser>
        <c:ser>
          <c:idx val="2"/>
          <c:order val="2"/>
          <c:tx>
            <c:v>Fully Associative (LRU)</c:v>
          </c:tx>
          <c:spPr>
            <a:ln w="19050" cap="rnd">
              <a:solidFill>
                <a:srgbClr val="FF0000"/>
              </a:solidFill>
              <a:round/>
            </a:ln>
            <a:effectLst/>
          </c:spPr>
          <c:marker>
            <c:symbol val="circle"/>
            <c:size val="5"/>
            <c:spPr>
              <a:solidFill>
                <a:srgbClr val="FF0000"/>
              </a:solidFill>
              <a:ln w="9525">
                <a:solidFill>
                  <a:srgbClr val="FF0000"/>
                </a:solidFill>
              </a:ln>
              <a:effectLst/>
            </c:spPr>
          </c:marker>
          <c:xVal>
            <c:numRef>
              <c:f>'Sheet 1'!$J$2:$J$6</c:f>
              <c:numCache>
                <c:formatCode>General</c:formatCode>
                <c:ptCount val="5"/>
                <c:pt idx="0">
                  <c:v>1024</c:v>
                </c:pt>
                <c:pt idx="1">
                  <c:v>2048</c:v>
                </c:pt>
                <c:pt idx="2">
                  <c:v>4096</c:v>
                </c:pt>
                <c:pt idx="3">
                  <c:v>8192</c:v>
                </c:pt>
                <c:pt idx="4">
                  <c:v>16384</c:v>
                </c:pt>
              </c:numCache>
            </c:numRef>
          </c:xVal>
          <c:yVal>
            <c:numRef>
              <c:f>'Sheet 1'!$K$2:$K$6</c:f>
              <c:numCache>
                <c:formatCode>General</c:formatCode>
                <c:ptCount val="5"/>
                <c:pt idx="0">
                  <c:v>0.92605887132587505</c:v>
                </c:pt>
                <c:pt idx="1">
                  <c:v>0.962788785438213</c:v>
                </c:pt>
                <c:pt idx="2">
                  <c:v>0.98353823268731366</c:v>
                </c:pt>
                <c:pt idx="3">
                  <c:v>0.98994869606540525</c:v>
                </c:pt>
                <c:pt idx="4">
                  <c:v>0.99189603959435579</c:v>
                </c:pt>
              </c:numCache>
            </c:numRef>
          </c:yVal>
          <c:smooth val="0"/>
          <c:extLst>
            <c:ext xmlns:c16="http://schemas.microsoft.com/office/drawing/2014/chart" uri="{C3380CC4-5D6E-409C-BE32-E72D297353CC}">
              <c16:uniqueId val="{00000002-C45F-4B42-9FF9-721063E1A129}"/>
            </c:ext>
          </c:extLst>
        </c:ser>
        <c:ser>
          <c:idx val="3"/>
          <c:order val="3"/>
          <c:tx>
            <c:v>2-Way Set Associative (FIFO)</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 1'!$B$9:$B$13</c:f>
              <c:numCache>
                <c:formatCode>General</c:formatCode>
                <c:ptCount val="5"/>
                <c:pt idx="0">
                  <c:v>1024</c:v>
                </c:pt>
                <c:pt idx="1">
                  <c:v>2048</c:v>
                </c:pt>
                <c:pt idx="2">
                  <c:v>4096</c:v>
                </c:pt>
                <c:pt idx="3">
                  <c:v>8192</c:v>
                </c:pt>
                <c:pt idx="4">
                  <c:v>16384</c:v>
                </c:pt>
              </c:numCache>
            </c:numRef>
          </c:xVal>
          <c:yVal>
            <c:numRef>
              <c:f>'Sheet 1'!$C$9:$C$13</c:f>
              <c:numCache>
                <c:formatCode>General</c:formatCode>
                <c:ptCount val="5"/>
                <c:pt idx="0">
                  <c:v>0.86284597320446865</c:v>
                </c:pt>
                <c:pt idx="1">
                  <c:v>0.89564907123174509</c:v>
                </c:pt>
                <c:pt idx="2">
                  <c:v>0.94895701428978652</c:v>
                </c:pt>
                <c:pt idx="3">
                  <c:v>0.97309393561548474</c:v>
                </c:pt>
                <c:pt idx="4">
                  <c:v>0.98065284292869848</c:v>
                </c:pt>
              </c:numCache>
            </c:numRef>
          </c:yVal>
          <c:smooth val="0"/>
          <c:extLst>
            <c:ext xmlns:c16="http://schemas.microsoft.com/office/drawing/2014/chart" uri="{C3380CC4-5D6E-409C-BE32-E72D297353CC}">
              <c16:uniqueId val="{00000003-C45F-4B42-9FF9-721063E1A129}"/>
            </c:ext>
          </c:extLst>
        </c:ser>
        <c:ser>
          <c:idx val="4"/>
          <c:order val="4"/>
          <c:tx>
            <c:v>2-Way Set Associative (LRU)</c:v>
          </c:tx>
          <c:spPr>
            <a:ln w="19050" cap="rnd">
              <a:solidFill>
                <a:srgbClr val="7030A0"/>
              </a:solidFill>
              <a:round/>
            </a:ln>
            <a:effectLst/>
          </c:spPr>
          <c:marker>
            <c:symbol val="circle"/>
            <c:size val="5"/>
            <c:spPr>
              <a:solidFill>
                <a:srgbClr val="7030A0"/>
              </a:solidFill>
              <a:ln w="9525">
                <a:solidFill>
                  <a:srgbClr val="7030A0"/>
                </a:solidFill>
              </a:ln>
              <a:effectLst/>
            </c:spPr>
          </c:marker>
          <c:xVal>
            <c:numRef>
              <c:f>'Sheet 1'!$F$9:$F$13</c:f>
              <c:numCache>
                <c:formatCode>General</c:formatCode>
                <c:ptCount val="5"/>
                <c:pt idx="0">
                  <c:v>1024</c:v>
                </c:pt>
                <c:pt idx="1">
                  <c:v>2048</c:v>
                </c:pt>
                <c:pt idx="2">
                  <c:v>4096</c:v>
                </c:pt>
                <c:pt idx="3">
                  <c:v>8192</c:v>
                </c:pt>
                <c:pt idx="4">
                  <c:v>16384</c:v>
                </c:pt>
              </c:numCache>
            </c:numRef>
          </c:xVal>
          <c:yVal>
            <c:numRef>
              <c:f>'Sheet 1'!$G$9:$G$13</c:f>
              <c:numCache>
                <c:formatCode>General</c:formatCode>
                <c:ptCount val="5"/>
                <c:pt idx="0">
                  <c:v>0.88038000089202084</c:v>
                </c:pt>
                <c:pt idx="1">
                  <c:v>0.91142232728245842</c:v>
                </c:pt>
                <c:pt idx="2">
                  <c:v>0.95249601014576779</c:v>
                </c:pt>
                <c:pt idx="3">
                  <c:v>0.97404413176311799</c:v>
                </c:pt>
                <c:pt idx="4">
                  <c:v>0.9808952399051355</c:v>
                </c:pt>
              </c:numCache>
            </c:numRef>
          </c:yVal>
          <c:smooth val="0"/>
          <c:extLst>
            <c:ext xmlns:c16="http://schemas.microsoft.com/office/drawing/2014/chart" uri="{C3380CC4-5D6E-409C-BE32-E72D297353CC}">
              <c16:uniqueId val="{00000004-C45F-4B42-9FF9-721063E1A129}"/>
            </c:ext>
          </c:extLst>
        </c:ser>
        <c:ser>
          <c:idx val="5"/>
          <c:order val="5"/>
          <c:tx>
            <c:v>4-Way Set Associative (FIFO)</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 1'!$J$9:$J$13</c:f>
              <c:numCache>
                <c:formatCode>General</c:formatCode>
                <c:ptCount val="5"/>
                <c:pt idx="0">
                  <c:v>1024</c:v>
                </c:pt>
                <c:pt idx="1">
                  <c:v>2048</c:v>
                </c:pt>
                <c:pt idx="2">
                  <c:v>4096</c:v>
                </c:pt>
                <c:pt idx="3">
                  <c:v>8192</c:v>
                </c:pt>
                <c:pt idx="4">
                  <c:v>16384</c:v>
                </c:pt>
              </c:numCache>
            </c:numRef>
          </c:xVal>
          <c:yVal>
            <c:numRef>
              <c:f>'Sheet 1'!$K$9:$K$13</c:f>
              <c:numCache>
                <c:formatCode>General</c:formatCode>
                <c:ptCount val="5"/>
                <c:pt idx="0">
                  <c:v>0.8801395430913953</c:v>
                </c:pt>
                <c:pt idx="1">
                  <c:v>0.92605340878020026</c:v>
                </c:pt>
                <c:pt idx="2">
                  <c:v>0.95507511397505829</c:v>
                </c:pt>
                <c:pt idx="3">
                  <c:v>0.97607250966194348</c:v>
                </c:pt>
                <c:pt idx="4">
                  <c:v>0.98157976896659382</c:v>
                </c:pt>
              </c:numCache>
            </c:numRef>
          </c:yVal>
          <c:smooth val="0"/>
          <c:extLst>
            <c:ext xmlns:c16="http://schemas.microsoft.com/office/drawing/2014/chart" uri="{C3380CC4-5D6E-409C-BE32-E72D297353CC}">
              <c16:uniqueId val="{00000005-C45F-4B42-9FF9-721063E1A129}"/>
            </c:ext>
          </c:extLst>
        </c:ser>
        <c:ser>
          <c:idx val="6"/>
          <c:order val="6"/>
          <c:tx>
            <c:v>4-Way Set Associative (LRU)</c:v>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 1'!$B$16:$B$20</c:f>
              <c:numCache>
                <c:formatCode>General</c:formatCode>
                <c:ptCount val="5"/>
                <c:pt idx="0">
                  <c:v>1024</c:v>
                </c:pt>
                <c:pt idx="1">
                  <c:v>2048</c:v>
                </c:pt>
                <c:pt idx="2">
                  <c:v>4096</c:v>
                </c:pt>
                <c:pt idx="3">
                  <c:v>8192</c:v>
                </c:pt>
                <c:pt idx="4">
                  <c:v>16384</c:v>
                </c:pt>
              </c:numCache>
            </c:numRef>
          </c:xVal>
          <c:yVal>
            <c:numRef>
              <c:f>'Sheet 1'!$C$16:$C$20</c:f>
              <c:numCache>
                <c:formatCode>General</c:formatCode>
                <c:ptCount val="5"/>
                <c:pt idx="0">
                  <c:v>0.89328133756590777</c:v>
                </c:pt>
                <c:pt idx="1">
                  <c:v>0.9371357985429033</c:v>
                </c:pt>
                <c:pt idx="2">
                  <c:v>0.96089458058535959</c:v>
                </c:pt>
                <c:pt idx="3">
                  <c:v>0.97721662339072646</c:v>
                </c:pt>
                <c:pt idx="4">
                  <c:v>0.98195984742564713</c:v>
                </c:pt>
              </c:numCache>
            </c:numRef>
          </c:yVal>
          <c:smooth val="0"/>
          <c:extLst>
            <c:ext xmlns:c16="http://schemas.microsoft.com/office/drawing/2014/chart" uri="{C3380CC4-5D6E-409C-BE32-E72D297353CC}">
              <c16:uniqueId val="{00000006-C45F-4B42-9FF9-721063E1A129}"/>
            </c:ext>
          </c:extLst>
        </c:ser>
        <c:ser>
          <c:idx val="7"/>
          <c:order val="7"/>
          <c:tx>
            <c:v>8-Way Set Associative (FIFO)</c:v>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 1'!$F$16:$F$20</c:f>
              <c:numCache>
                <c:formatCode>General</c:formatCode>
                <c:ptCount val="5"/>
                <c:pt idx="0">
                  <c:v>1024</c:v>
                </c:pt>
                <c:pt idx="1">
                  <c:v>2048</c:v>
                </c:pt>
                <c:pt idx="2">
                  <c:v>4096</c:v>
                </c:pt>
                <c:pt idx="3">
                  <c:v>8192</c:v>
                </c:pt>
                <c:pt idx="4">
                  <c:v>16384</c:v>
                </c:pt>
              </c:numCache>
            </c:numRef>
          </c:xVal>
          <c:yVal>
            <c:numRef>
              <c:f>'Sheet 1'!$G$16:$G$20</c:f>
              <c:numCache>
                <c:formatCode>General</c:formatCode>
                <c:ptCount val="5"/>
                <c:pt idx="0">
                  <c:v>0.88061851951683501</c:v>
                </c:pt>
                <c:pt idx="1">
                  <c:v>0.93541381042229432</c:v>
                </c:pt>
                <c:pt idx="2">
                  <c:v>0.96397011342239325</c:v>
                </c:pt>
                <c:pt idx="3">
                  <c:v>0.9762547921882242</c:v>
                </c:pt>
                <c:pt idx="4">
                  <c:v>0.98173684220732504</c:v>
                </c:pt>
              </c:numCache>
            </c:numRef>
          </c:yVal>
          <c:smooth val="0"/>
          <c:extLst>
            <c:ext xmlns:c16="http://schemas.microsoft.com/office/drawing/2014/chart" uri="{C3380CC4-5D6E-409C-BE32-E72D297353CC}">
              <c16:uniqueId val="{00000007-C45F-4B42-9FF9-721063E1A129}"/>
            </c:ext>
          </c:extLst>
        </c:ser>
        <c:ser>
          <c:idx val="8"/>
          <c:order val="8"/>
          <c:tx>
            <c:v>8-Way Set Associative (LRU)</c:v>
          </c:tx>
          <c:spPr>
            <a:ln w="19050" cap="rnd">
              <a:solidFill>
                <a:srgbClr val="0BBBA6"/>
              </a:solidFill>
              <a:round/>
            </a:ln>
            <a:effectLst/>
          </c:spPr>
          <c:marker>
            <c:symbol val="circle"/>
            <c:size val="5"/>
            <c:spPr>
              <a:solidFill>
                <a:srgbClr val="0BBBA6"/>
              </a:solidFill>
              <a:ln w="9525">
                <a:solidFill>
                  <a:srgbClr val="0BBBA6"/>
                </a:solidFill>
              </a:ln>
              <a:effectLst/>
            </c:spPr>
          </c:marker>
          <c:xVal>
            <c:numRef>
              <c:f>'Sheet 1'!$J$16:$J$20</c:f>
              <c:numCache>
                <c:formatCode>General</c:formatCode>
                <c:ptCount val="5"/>
                <c:pt idx="0">
                  <c:v>1024</c:v>
                </c:pt>
                <c:pt idx="1">
                  <c:v>2048</c:v>
                </c:pt>
                <c:pt idx="2">
                  <c:v>4096</c:v>
                </c:pt>
                <c:pt idx="3">
                  <c:v>8192</c:v>
                </c:pt>
                <c:pt idx="4">
                  <c:v>16384</c:v>
                </c:pt>
              </c:numCache>
            </c:numRef>
          </c:xVal>
          <c:yVal>
            <c:numRef>
              <c:f>'Sheet 1'!$K$16:$K$20</c:f>
              <c:numCache>
                <c:formatCode>General</c:formatCode>
                <c:ptCount val="5"/>
                <c:pt idx="0">
                  <c:v>0.89774532028397291</c:v>
                </c:pt>
                <c:pt idx="1">
                  <c:v>0.94350986943529258</c:v>
                </c:pt>
                <c:pt idx="2">
                  <c:v>0.96747614328957909</c:v>
                </c:pt>
                <c:pt idx="3">
                  <c:v>0.97770723487103506</c:v>
                </c:pt>
                <c:pt idx="4">
                  <c:v>0.98234962176375795</c:v>
                </c:pt>
              </c:numCache>
            </c:numRef>
          </c:yVal>
          <c:smooth val="0"/>
          <c:extLst>
            <c:ext xmlns:c16="http://schemas.microsoft.com/office/drawing/2014/chart" uri="{C3380CC4-5D6E-409C-BE32-E72D297353CC}">
              <c16:uniqueId val="{00000008-C45F-4B42-9FF9-721063E1A129}"/>
            </c:ext>
          </c:extLst>
        </c:ser>
        <c:dLbls>
          <c:showLegendKey val="0"/>
          <c:showVal val="0"/>
          <c:showCatName val="0"/>
          <c:showSerName val="0"/>
          <c:showPercent val="0"/>
          <c:showBubbleSize val="0"/>
        </c:dLbls>
        <c:axId val="1042622127"/>
        <c:axId val="1042624207"/>
      </c:scatterChart>
      <c:valAx>
        <c:axId val="10426221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j-lt"/>
                    <a:ea typeface="+mn-ea"/>
                    <a:cs typeface="+mn-cs"/>
                  </a:defRPr>
                </a:pPr>
                <a:r>
                  <a:rPr lang="en-US"/>
                  <a:t>Cache Size (bytes)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crossAx val="1042624207"/>
        <c:crosses val="autoZero"/>
        <c:crossBetween val="midCat"/>
      </c:valAx>
      <c:valAx>
        <c:axId val="1042624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j-lt"/>
                    <a:ea typeface="+mn-ea"/>
                    <a:cs typeface="+mn-cs"/>
                  </a:defRPr>
                </a:pPr>
                <a:r>
                  <a:rPr lang="en-US"/>
                  <a:t>Hit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crossAx val="104262212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4/3/23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a:t>
            </a:fld>
            <a:endParaRPr lang="en-US"/>
          </a:p>
        </p:txBody>
      </p:sp>
    </p:spTree>
    <p:extLst>
      <p:ext uri="{BB962C8B-B14F-4D97-AF65-F5344CB8AC3E}">
        <p14:creationId xmlns:p14="http://schemas.microsoft.com/office/powerpoint/2010/main" val="2670700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Once you know the number of lines in the cache, you can create the data structure that models the cache. One idea is a vector which has an element for each line of the cache.   Each element will have whatever information you need about that line, like the tag of the block currently in that line, the set number that that line is in, and a counter for when the block was placed there or accessed.  This is a potential design, but the design is up to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4121296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Once you have a data structure, you read each address in the trace file.  For each address, get the tag and set number, go to the index in the data structure where the block should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2737853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Let’s look at an example.</a:t>
            </a:r>
          </a:p>
          <a:p>
            <a:endParaRPr lang="en-US" dirty="0"/>
          </a:p>
          <a:p>
            <a:r>
              <a:rPr lang="en-US" dirty="0"/>
              <a:t>The cache is direct mapped with 512 bytes in the cache, a 64 byte line size and 8 lines in the cache.</a:t>
            </a:r>
          </a:p>
          <a:p>
            <a:endParaRPr lang="en-US" dirty="0"/>
          </a:p>
          <a:p>
            <a:r>
              <a:rPr lang="en-US" dirty="0"/>
              <a:t>Our data structure is shown on the right.  Since the cache is direct mapped, the set number is the same as the index. </a:t>
            </a:r>
            <a:r>
              <a:rPr lang="en-US" b="1" dirty="0"/>
              <a:t>[CLICK]</a:t>
            </a:r>
            <a:endParaRPr lang="en-US" dirty="0"/>
          </a:p>
          <a:p>
            <a:endParaRPr lang="en-US" dirty="0"/>
          </a:p>
          <a:p>
            <a:r>
              <a:rPr lang="en-US" dirty="0"/>
              <a:t>The width of the offset field is log of 64, which is 8 </a:t>
            </a:r>
          </a:p>
          <a:p>
            <a:endParaRPr lang="en-US" dirty="0"/>
          </a:p>
          <a:p>
            <a:r>
              <a:rPr lang="en-US" dirty="0"/>
              <a:t>The width of the line field is the log of the number of lines, or log of 8, which is 3</a:t>
            </a:r>
          </a:p>
          <a:p>
            <a:endParaRPr lang="en-US" dirty="0"/>
          </a:p>
          <a:p>
            <a:r>
              <a:rPr lang="en-US" dirty="0"/>
              <a:t>Translate the hex address to binary, then split into fields. </a:t>
            </a:r>
            <a:r>
              <a:rPr lang="en-US" b="1" dirty="0"/>
              <a:t>[CLICK]</a:t>
            </a:r>
            <a:endParaRPr lang="en-US" dirty="0"/>
          </a:p>
          <a:p>
            <a:endParaRPr lang="en-US" dirty="0"/>
          </a:p>
          <a:p>
            <a:r>
              <a:rPr lang="en-US" dirty="0"/>
              <a:t>The line number is 7.</a:t>
            </a:r>
          </a:p>
          <a:p>
            <a:endParaRPr lang="en-US" dirty="0"/>
          </a:p>
          <a:p>
            <a:r>
              <a:rPr lang="en-US" dirty="0"/>
              <a:t>The tag is shown. </a:t>
            </a:r>
            <a:r>
              <a:rPr lang="en-US" b="1" dirty="0"/>
              <a:t>[CLICK]</a:t>
            </a:r>
            <a:endParaRPr lang="en-US" dirty="0"/>
          </a:p>
          <a:p>
            <a:endParaRPr lang="en-US" dirty="0"/>
          </a:p>
          <a:p>
            <a:r>
              <a:rPr lang="en-US" dirty="0"/>
              <a:t>One suggestion is to translate the tag to decimal for easy storage and comparison. </a:t>
            </a:r>
            <a:r>
              <a:rPr lang="en-US" b="1" dirty="0"/>
              <a:t>[CLICK]</a:t>
            </a:r>
            <a:endParaRPr lang="en-US" dirty="0"/>
          </a:p>
          <a:p>
            <a:endParaRPr lang="en-US" dirty="0"/>
          </a:p>
          <a:p>
            <a:r>
              <a:rPr lang="en-US" dirty="0"/>
              <a:t>Here is how the data structure looks after this access.</a:t>
            </a:r>
          </a:p>
          <a:p>
            <a:endParaRPr lang="en-US" dirty="0"/>
          </a:p>
          <a:p>
            <a:r>
              <a:rPr lang="en-US" dirty="0"/>
              <a:t>We’ll discuss the counter shortly.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4260364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Here is an example with a fully associative cache.</a:t>
            </a:r>
          </a:p>
          <a:p>
            <a:endParaRPr lang="en-US" dirty="0"/>
          </a:p>
          <a:p>
            <a:r>
              <a:rPr lang="en-US" dirty="0"/>
              <a:t>Split the address into tag and offset</a:t>
            </a:r>
          </a:p>
          <a:p>
            <a:endParaRPr lang="en-US" dirty="0"/>
          </a:p>
          <a:p>
            <a:r>
              <a:rPr lang="en-US" dirty="0"/>
              <a:t>Since there is one set, start at the lowest index and search for an empty line.</a:t>
            </a:r>
          </a:p>
          <a:p>
            <a:endParaRPr lang="en-US" dirty="0"/>
          </a:p>
          <a:p>
            <a:r>
              <a:rPr lang="en-US" dirty="0"/>
              <a:t>Since the cache is empty, put it in the first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2541161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Here is a set associative example.  The associativity is 2.  The cache is 2-way set associative.</a:t>
            </a:r>
          </a:p>
          <a:p>
            <a:endParaRPr lang="en-US" dirty="0"/>
          </a:p>
          <a:p>
            <a:r>
              <a:rPr lang="en-US" dirty="0"/>
              <a:t>There are 8 lines and 4 sets.  Set number is the floor of the line number divided by the associativity.</a:t>
            </a:r>
          </a:p>
          <a:p>
            <a:endParaRPr lang="en-US" dirty="0"/>
          </a:p>
          <a:p>
            <a:r>
              <a:rPr lang="en-US" dirty="0"/>
              <a:t>Since there are 4 lines, there are log of 4 equals 2 bits in the set field.</a:t>
            </a:r>
          </a:p>
          <a:p>
            <a:endParaRPr lang="en-US" dirty="0"/>
          </a:p>
          <a:p>
            <a:r>
              <a:rPr lang="en-US" dirty="0"/>
              <a:t>Split the address into tag, set, and offset.</a:t>
            </a:r>
          </a:p>
          <a:p>
            <a:endParaRPr lang="en-US" dirty="0"/>
          </a:p>
          <a:p>
            <a:r>
              <a:rPr lang="en-US" dirty="0"/>
              <a:t>The set number is 3.  Look at the indices for set three, and if there is a vacant line, put the tag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339781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Once the simulation has processed a number of addresses, your cache data structure will start to fill up.  You need to process hits and misses.</a:t>
            </a:r>
          </a:p>
          <a:p>
            <a:endParaRPr lang="en-US" dirty="0"/>
          </a:p>
          <a:p>
            <a:r>
              <a:rPr lang="en-US" dirty="0"/>
              <a:t>When you map the address to where it should be in the data structure, you check the tag in every line where the block for that address could be.  If there is a matching tag there is a hit.</a:t>
            </a:r>
          </a:p>
          <a:p>
            <a:endParaRPr lang="en-US" dirty="0"/>
          </a:p>
          <a:p>
            <a:r>
              <a:rPr lang="en-US" dirty="0"/>
              <a:t>If there is not a matching tag, it is a miss.</a:t>
            </a:r>
          </a:p>
          <a:p>
            <a:endParaRPr lang="en-US" dirty="0"/>
          </a:p>
          <a:p>
            <a:r>
              <a:rPr lang="en-US" dirty="0"/>
              <a:t>If any of the appropriate lines are empty, you can place the tag in that line.</a:t>
            </a:r>
          </a:p>
          <a:p>
            <a:endParaRPr lang="en-US" dirty="0"/>
          </a:p>
          <a:p>
            <a:r>
              <a:rPr lang="en-US" dirty="0"/>
              <a:t>If there are no empty lines, you will need to choose a line to have its entry replaced.   If the cache is direct mapped there is only one choice, so you just replace that line.</a:t>
            </a:r>
          </a:p>
          <a:p>
            <a:endParaRPr lang="en-US" dirty="0"/>
          </a:p>
          <a:p>
            <a:r>
              <a:rPr lang="en-US" dirty="0"/>
              <a:t>If it is set associative or fully associative, you need to choose a block to replace.   You should model two replacement strategies: least recently used, and first in, first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2720134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marL="0" marR="0">
              <a:lnSpc>
                <a:spcPct val="115000"/>
              </a:lnSpc>
              <a:spcBef>
                <a:spcPts val="0"/>
              </a:spcBef>
              <a:spcAft>
                <a:spcPts val="1000"/>
              </a:spcAf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t>To calculate the hit rate, and to determine which item has been in the cache the longest, implement a counter variable.   Increment the counter with every address read.</a:t>
            </a:r>
          </a:p>
          <a:p>
            <a:endParaRPr lang="en-US" sz="1800" dirty="0"/>
          </a:p>
          <a:p>
            <a:r>
              <a:rPr lang="en-US" sz="1800" dirty="0"/>
              <a:t>Implement a separate hit counter.  Increment the hit counter every time there is a hit.</a:t>
            </a:r>
          </a:p>
          <a:p>
            <a:endParaRPr lang="en-US" sz="1800" dirty="0"/>
          </a:p>
          <a:p>
            <a:r>
              <a:rPr lang="en-US" sz="1800" dirty="0"/>
              <a:t>The counter can also be used to determine which item to replace.  Save the counter with the tag in the cache.</a:t>
            </a:r>
          </a:p>
          <a:p>
            <a:endParaRPr lang="en-US" sz="1800" dirty="0"/>
          </a:p>
          <a:p>
            <a:r>
              <a:rPr lang="en-US" sz="1800" dirty="0"/>
              <a:t>For the least recently used replacement strategy, update the value save with the tag every time there is a matching access request.  When choosing which item to replace, choose the item with the smallest counter.</a:t>
            </a:r>
          </a:p>
          <a:p>
            <a:pPr marL="0" marR="0">
              <a:lnSpc>
                <a:spcPct val="115000"/>
              </a:lnSpc>
              <a:spcBef>
                <a:spcPts val="0"/>
              </a:spcBef>
              <a:spcAft>
                <a:spcPts val="1000"/>
              </a:spcAft>
            </a:pPr>
            <a:endParaRPr lang="en-US" sz="2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109821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Here is our sample cache.  Say that the address shown is requested, and this is the 11</a:t>
            </a:r>
            <a:r>
              <a:rPr lang="en-US" baseline="30000" dirty="0"/>
              <a:t>th</a:t>
            </a:r>
            <a:r>
              <a:rPr lang="en-US" dirty="0"/>
              <a:t>, address processed, so the counter is 11.</a:t>
            </a:r>
          </a:p>
          <a:p>
            <a:endParaRPr lang="en-US" dirty="0"/>
          </a:p>
          <a:p>
            <a:r>
              <a:rPr lang="en-US" dirty="0"/>
              <a:t>The address maps to set 0.  </a:t>
            </a:r>
            <a:r>
              <a:rPr lang="en-US" b="1" dirty="0"/>
              <a:t>[CLICK]</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lines in that set are full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to replace index 1 because its counter is smaller. </a:t>
            </a:r>
            <a:r>
              <a:rPr lang="en-US" b="1" dirty="0"/>
              <a:t>[CLICK]</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updated cache.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3764172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Each run through a trace file is a data point.  Vary a parameter, cache size or associativity, and plot how the hit rate changes.</a:t>
            </a:r>
          </a:p>
          <a:p>
            <a:endParaRPr lang="en-US" dirty="0"/>
          </a:p>
          <a:p>
            <a:r>
              <a:rPr lang="en-US" dirty="0"/>
              <a:t>Here is a sample student result for a 64 byte line size. They varied the cache size for a given associativity and replacement strategy and lines of hit rate versus cache size.</a:t>
            </a:r>
          </a:p>
          <a:p>
            <a:endParaRPr lang="en-US" dirty="0"/>
          </a:p>
          <a:p>
            <a:r>
              <a:rPr lang="en-US" dirty="0"/>
              <a:t>Create plots like this, or feel free to create plots of your choice. </a:t>
            </a:r>
            <a:r>
              <a:rPr lang="en-US" b="1" dirty="0"/>
              <a:t>[CLICK]</a:t>
            </a:r>
            <a:endParaRPr lang="en-US" dirty="0"/>
          </a:p>
          <a:p>
            <a:endParaRPr lang="en-US" dirty="0"/>
          </a:p>
          <a:p>
            <a:r>
              <a:rPr lang="en-US" dirty="0"/>
              <a:t>You must discuss the effect of associativity, cache size, and replacement strategy.</a:t>
            </a:r>
          </a:p>
          <a:p>
            <a:endParaRPr lang="en-US" dirty="0"/>
          </a:p>
          <a:p>
            <a:r>
              <a:rPr lang="en-US" dirty="0"/>
              <a:t>Details on the report are found on the assignment page.</a:t>
            </a:r>
          </a:p>
          <a:p>
            <a:endParaRPr lang="en-US" dirty="0"/>
          </a:p>
          <a:p>
            <a:r>
              <a:rPr lang="en-US" dirty="0"/>
              <a:t>Good luck and have fun!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1212966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pPr marL="0" marR="0" lvl="0" indent="0" algn="l" defTabSz="914400" rtl="0" eaLnBrk="1" fontAlgn="auto" latinLnBrk="0" hangingPunct="1">
              <a:lnSpc>
                <a:spcPct val="115000"/>
              </a:lnSpc>
              <a:spcBef>
                <a:spcPts val="0"/>
              </a:spcBef>
              <a:spcAft>
                <a:spcPts val="1000"/>
              </a:spcAft>
              <a:buClrTx/>
              <a:buSzTx/>
              <a:buFontTx/>
              <a:buNone/>
              <a:tabLst/>
              <a:defRPr/>
            </a:pPr>
            <a:r>
              <a:rPr lang="en-US" b="0" dirty="0"/>
              <a:t>Thanks for watching! </a:t>
            </a:r>
            <a:r>
              <a:rPr lang="en-US" sz="1800" dirty="0">
                <a:effectLst/>
                <a:latin typeface="Cambria" panose="02040503050406030204" pitchFamily="18" charset="0"/>
                <a:ea typeface="Cambria" panose="02040503050406030204" pitchFamily="18" charset="0"/>
                <a:cs typeface="Cambria" panose="02040503050406030204" pitchFamily="18" charset="0"/>
              </a:rPr>
              <a:t>That’s going to end this video.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en-US" sz="12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180107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pPr marL="0" marR="0">
              <a:lnSpc>
                <a:spcPct val="115000"/>
              </a:lnSpc>
              <a:spcBef>
                <a:spcPts val="0"/>
              </a:spcBef>
              <a:spcAft>
                <a:spcPts val="1000"/>
              </a:spcAft>
            </a:pPr>
            <a:r>
              <a:rPr lang="en-US" b="0" dirty="0"/>
              <a:t>Welcome back to CDA3101, Module 7. </a:t>
            </a:r>
            <a:r>
              <a:rPr lang="en-US" sz="1800" dirty="0">
                <a:effectLst/>
                <a:latin typeface="Cambria" panose="02040503050406030204" pitchFamily="18" charset="0"/>
                <a:ea typeface="Cambria" panose="02040503050406030204" pitchFamily="18" charset="0"/>
                <a:cs typeface="Cambria" panose="02040503050406030204" pitchFamily="18" charset="0"/>
              </a:rPr>
              <a:t>In this video we’ll talk about your cache analysis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Cambria" panose="02040503050406030204" pitchFamily="18" charset="0"/>
              <a:ea typeface="Cambria" panose="02040503050406030204" pitchFamily="18" charset="0"/>
              <a:cs typeface="Cambria" panose="02040503050406030204" pitchFamily="18" charset="0"/>
            </a:endParaRPr>
          </a:p>
          <a:p>
            <a:pPr marL="0" marR="0">
              <a:lnSpc>
                <a:spcPct val="115000"/>
              </a:lnSpc>
              <a:spcBef>
                <a:spcPts val="0"/>
              </a:spcBef>
              <a:spcAft>
                <a:spcPts val="1000"/>
              </a:spcAft>
            </a:pPr>
            <a:r>
              <a:rPr lang="en-US" sz="12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1238983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388984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For this assignment, you will design and implement a cache simulator. Your simulator will read a memory access trace from a file, determine whether each memory access is a hit or a miss, and output the hit rate.</a:t>
            </a:r>
          </a:p>
          <a:p>
            <a:endParaRPr lang="en-US" dirty="0"/>
          </a:p>
          <a:p>
            <a:r>
              <a:rPr lang="en-US" dirty="0"/>
              <a:t>Your simulation can be written in whatever language you choose. </a:t>
            </a:r>
          </a:p>
          <a:p>
            <a:endParaRPr lang="en-US" dirty="0"/>
          </a:p>
          <a:p>
            <a:r>
              <a:rPr lang="en-US" dirty="0"/>
              <a:t>You will turn in a video screen capture showing your program compiling and running. </a:t>
            </a:r>
            <a:r>
              <a:rPr lang="en-US" b="1" dirty="0"/>
              <a:t>[CLICK]</a:t>
            </a:r>
            <a:endParaRPr lang="en-US" dirty="0"/>
          </a:p>
          <a:p>
            <a:endParaRPr lang="en-US" dirty="0"/>
          </a:p>
          <a:p>
            <a:r>
              <a:rPr lang="en-US" dirty="0"/>
              <a:t>You will then analyze the performance (hit rate) of three cache designs. You will do this in an analysis paper which should answer the following questions: </a:t>
            </a:r>
            <a:r>
              <a:rPr lang="en-US" b="1" dirty="0"/>
              <a:t>[CLICK]</a:t>
            </a:r>
          </a:p>
          <a:p>
            <a:endParaRPr lang="en-US" dirty="0"/>
          </a:p>
          <a:p>
            <a:pPr lvl="1"/>
            <a:r>
              <a:rPr lang="en-US" dirty="0"/>
              <a:t>How does the performance of a cache change with its associativity? (e.g. direct mapped vs n-way associative vs fully associative) </a:t>
            </a:r>
            <a:r>
              <a:rPr lang="en-US" b="1" dirty="0"/>
              <a:t>[CLICK]</a:t>
            </a:r>
          </a:p>
          <a:p>
            <a:pPr lvl="1"/>
            <a:endParaRPr lang="en-US" dirty="0"/>
          </a:p>
          <a:p>
            <a:pPr lvl="1"/>
            <a:r>
              <a:rPr lang="en-US" dirty="0"/>
              <a:t>How does the performance of a cache change with cache size? </a:t>
            </a:r>
            <a:r>
              <a:rPr lang="en-US" b="1" dirty="0"/>
              <a:t>[CLICK]</a:t>
            </a:r>
          </a:p>
          <a:p>
            <a:pPr lvl="1"/>
            <a:endParaRPr lang="en-US" dirty="0"/>
          </a:p>
          <a:p>
            <a:pPr lvl="1"/>
            <a:r>
              <a:rPr lang="en-US" dirty="0"/>
              <a:t>How does the performance change with replacement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3846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Your simulation needs to read a trace file.</a:t>
            </a:r>
          </a:p>
          <a:p>
            <a:endParaRPr lang="en-US" dirty="0"/>
          </a:p>
          <a:p>
            <a:r>
              <a:rPr lang="en-US" dirty="0"/>
              <a:t>Displayed on the right is a sample trace file.</a:t>
            </a:r>
          </a:p>
          <a:p>
            <a:endParaRPr lang="en-US" dirty="0"/>
          </a:p>
          <a:p>
            <a:r>
              <a:rPr lang="en-US" dirty="0"/>
              <a:t>There are trace files located in the directory shown.</a:t>
            </a:r>
          </a:p>
          <a:p>
            <a:endParaRPr lang="en-US" dirty="0"/>
          </a:p>
          <a:p>
            <a:r>
              <a:rPr lang="en-US" dirty="0"/>
              <a:t>You can use the smaller trace files for debugging, and the larger trace files for your simulation.</a:t>
            </a:r>
          </a:p>
          <a:p>
            <a:endParaRPr lang="en-US" dirty="0"/>
          </a:p>
          <a:p>
            <a:r>
              <a:rPr lang="en-US" dirty="0"/>
              <a:t>You are also welcome to create your own trace files.</a:t>
            </a: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340150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first column in the trace file indicates whether the access is a load or store.  </a:t>
            </a:r>
            <a:r>
              <a:rPr lang="en-US" b="1" dirty="0"/>
              <a:t>[CLICK]</a:t>
            </a:r>
          </a:p>
          <a:p>
            <a:endParaRPr lang="en-US" b="1" dirty="0"/>
          </a:p>
          <a:p>
            <a:r>
              <a:rPr lang="en-US" dirty="0"/>
              <a:t>For this project, you can ignore this column.  Load and store will be treated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378979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third column indicates how many bytes are requested.   </a:t>
            </a:r>
            <a:r>
              <a:rPr lang="en-US" b="1" dirty="0"/>
              <a:t>[CLICK]</a:t>
            </a:r>
            <a:endParaRPr lang="en-US" dirty="0"/>
          </a:p>
          <a:p>
            <a:endParaRPr lang="en-US" dirty="0"/>
          </a:p>
          <a:p>
            <a:r>
              <a:rPr lang="en-US" dirty="0"/>
              <a:t>For this project, we will not be concerned with how many bytes are requested. You can ignore this 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3181465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middle column is the address.  Your program needs to read the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301434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After reading the address you will need to split it into appropriate fields.</a:t>
            </a:r>
          </a:p>
          <a:p>
            <a:endParaRPr lang="en-US" dirty="0"/>
          </a:p>
          <a:p>
            <a:r>
              <a:rPr lang="en-US" dirty="0"/>
              <a:t>Your cache design will determine the size of each of the fields.</a:t>
            </a:r>
          </a:p>
          <a:p>
            <a:endParaRPr lang="en-US" dirty="0"/>
          </a:p>
          <a:p>
            <a:r>
              <a:rPr lang="en-US" dirty="0"/>
              <a:t>You’ll need to translate the hex into a binary string, then split the string into fields.  </a:t>
            </a:r>
            <a:r>
              <a:rPr lang="en-US" b="1" dirty="0"/>
              <a:t>[CLICK]</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reading the addresses, you’ll need to specify the cache design.  Let’s talk about that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1955732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There are three design parameters that will have to be specified for a simulation run: how many bytes are in the cache, how many bytes are in a block or line, and how many lines are in a set.   Recall that one line per set is direct mapped, and all the lines in one set is fully associative. </a:t>
            </a:r>
            <a:r>
              <a:rPr lang="en-US" b="1" dirty="0"/>
              <a:t>[CLICK]</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specified parameters, you calculate the number of lines in the cache.  This is the number of bytes in the cache divided by the number of bytes in a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latin typeface="Cambria" panose="02040503050406030204" pitchFamily="18" charset="0"/>
                <a:ea typeface="Cambria" panose="02040503050406030204" pitchFamily="18" charset="0"/>
                <a:cs typeface="Cambria" panose="02040503050406030204" pitchFamily="18" charset="0"/>
              </a:rPr>
              <a:t>[CLICK – Next Slide]</a:t>
            </a:r>
            <a:endParaRPr lang="en-US" sz="800"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3494050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BE3453-8E00-4942-A1AE-70A177E3735D}"/>
              </a:ext>
            </a:extLst>
          </p:cNvPr>
          <p:cNvSpPr/>
          <p:nvPr userDrawn="1"/>
        </p:nvSpPr>
        <p:spPr>
          <a:xfrm>
            <a:off x="0" y="0"/>
            <a:ext cx="12192000" cy="6858000"/>
          </a:xfrm>
          <a:prstGeom prst="rect">
            <a:avLst/>
          </a:prstGeom>
          <a:gradFill flip="none" rotWithShape="1">
            <a:gsLst>
              <a:gs pos="0">
                <a:schemeClr val="tx1">
                  <a:alpha val="92926"/>
                </a:schemeClr>
              </a:gs>
              <a:gs pos="100000">
                <a:schemeClr val="tx2">
                  <a:alpha val="89477"/>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a:extLst>
              <a:ext uri="{FF2B5EF4-FFF2-40B4-BE49-F238E27FC236}">
                <a16:creationId xmlns:a16="http://schemas.microsoft.com/office/drawing/2014/main" id="{8FD7AAFE-2718-D547-A288-885E498463A1}"/>
              </a:ext>
            </a:extLst>
          </p:cNvPr>
          <p:cNvSpPr>
            <a:spLocks noGrp="1"/>
          </p:cNvSpPr>
          <p:nvPr>
            <p:ph type="title" hasCustomPrompt="1"/>
          </p:nvPr>
        </p:nvSpPr>
        <p:spPr>
          <a:xfrm>
            <a:off x="838200" y="2982207"/>
            <a:ext cx="10451307" cy="249299"/>
          </a:xfrm>
        </p:spPr>
        <p:txBody>
          <a:bodyPr wrap="square" lIns="0" tIns="0" rIns="0" bIns="0">
            <a:spAutoFit/>
          </a:bodyPr>
          <a:lstStyle>
            <a:lvl1pPr>
              <a:defRPr sz="1800" b="1">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69703F90-C599-8942-A987-4B44D57E6DE6}"/>
              </a:ext>
            </a:extLst>
          </p:cNvPr>
          <p:cNvSpPr>
            <a:spLocks noGrp="1"/>
          </p:cNvSpPr>
          <p:nvPr>
            <p:ph type="body" sz="quarter" idx="10"/>
          </p:nvPr>
        </p:nvSpPr>
        <p:spPr>
          <a:xfrm>
            <a:off x="838200" y="3333078"/>
            <a:ext cx="10451307" cy="664797"/>
          </a:xfrm>
        </p:spPr>
        <p:txBody>
          <a:bodyPr wrap="square" lIns="0" tIns="0" rIns="0" bIns="0">
            <a:spAutoFit/>
          </a:bodyPr>
          <a:lstStyle>
            <a:lvl1pPr marL="0" indent="0">
              <a:buNone/>
              <a:defRPr sz="4800" b="0">
                <a:solidFill>
                  <a:schemeClr val="accent1"/>
                </a:solidFill>
                <a:latin typeface="+mj-lt"/>
              </a:defRPr>
            </a:lvl1pPr>
            <a:lvl2pPr marL="457200" indent="0">
              <a:buNone/>
              <a:defRPr/>
            </a:lvl2pPr>
          </a:lstStyle>
          <a:p>
            <a:pPr lvl="0"/>
            <a:r>
              <a:rPr lang="en-US" dirty="0"/>
              <a:t>Click to edit Master text styles</a:t>
            </a:r>
          </a:p>
        </p:txBody>
      </p:sp>
      <p:grpSp>
        <p:nvGrpSpPr>
          <p:cNvPr id="26" name="Group 25">
            <a:extLst>
              <a:ext uri="{FF2B5EF4-FFF2-40B4-BE49-F238E27FC236}">
                <a16:creationId xmlns:a16="http://schemas.microsoft.com/office/drawing/2014/main" id="{D0CE6AD4-0E9B-274E-9A68-D49B7C6CA813}"/>
              </a:ext>
            </a:extLst>
          </p:cNvPr>
          <p:cNvGrpSpPr/>
          <p:nvPr userDrawn="1"/>
        </p:nvGrpSpPr>
        <p:grpSpPr>
          <a:xfrm rot="5400000">
            <a:off x="87157" y="3371929"/>
            <a:ext cx="681724" cy="114143"/>
            <a:chOff x="504417" y="410029"/>
            <a:chExt cx="681724" cy="114143"/>
          </a:xfrm>
        </p:grpSpPr>
        <p:sp>
          <p:nvSpPr>
            <p:cNvPr id="27" name="Circle">
              <a:extLst>
                <a:ext uri="{FF2B5EF4-FFF2-40B4-BE49-F238E27FC236}">
                  <a16:creationId xmlns:a16="http://schemas.microsoft.com/office/drawing/2014/main" id="{984D244B-CAE6-574B-BBDB-F4C36A424D08}"/>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62C4007E-80A1-1647-BF2D-0B1C5EF7352A}"/>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9" name="Circle">
              <a:extLst>
                <a:ext uri="{FF2B5EF4-FFF2-40B4-BE49-F238E27FC236}">
                  <a16:creationId xmlns:a16="http://schemas.microsoft.com/office/drawing/2014/main" id="{3D3433E6-1B81-A040-8E92-54A93C2BDAE1}"/>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30" name="Circle">
              <a:extLst>
                <a:ext uri="{FF2B5EF4-FFF2-40B4-BE49-F238E27FC236}">
                  <a16:creationId xmlns:a16="http://schemas.microsoft.com/office/drawing/2014/main" id="{EAE00231-C305-5149-A253-916546AAF94E}"/>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2" name="Rectangle 11">
            <a:extLst>
              <a:ext uri="{FF2B5EF4-FFF2-40B4-BE49-F238E27FC236}">
                <a16:creationId xmlns:a16="http://schemas.microsoft.com/office/drawing/2014/main" id="{A360D009-EA29-4D4E-A8A7-0FDDCAAAA314}"/>
              </a:ext>
            </a:extLst>
          </p:cNvPr>
          <p:cNvSpPr/>
          <p:nvPr userDrawn="1"/>
        </p:nvSpPr>
        <p:spPr>
          <a:xfrm>
            <a:off x="0" y="6836257"/>
            <a:ext cx="12192000" cy="59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23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754360" cy="498598"/>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418147"/>
            <a:ext cx="10754360" cy="1751773"/>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6" name="Rectangle 15">
            <a:extLst>
              <a:ext uri="{FF2B5EF4-FFF2-40B4-BE49-F238E27FC236}">
                <a16:creationId xmlns:a16="http://schemas.microsoft.com/office/drawing/2014/main" id="{E98B5ABB-64D6-8B48-A953-5EE84FF65A7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512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365357"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365358"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6365357"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1" y="330551"/>
            <a:ext cx="4733924" cy="6162324"/>
          </a:xfrm>
        </p:spPr>
        <p:txBody>
          <a:bodyPr/>
          <a:lstStyle>
            <a:lvl1pPr>
              <a:defRPr>
                <a:solidFill>
                  <a:schemeClr val="bg1"/>
                </a:solidFill>
              </a:defRPr>
            </a:lvl1pPr>
          </a:lstStyle>
          <a:p>
            <a:endParaRPr lang="en-US"/>
          </a:p>
        </p:txBody>
      </p:sp>
      <p:sp>
        <p:nvSpPr>
          <p:cNvPr id="16" name="Rectangle 15">
            <a:extLst>
              <a:ext uri="{FF2B5EF4-FFF2-40B4-BE49-F238E27FC236}">
                <a16:creationId xmlns:a16="http://schemas.microsoft.com/office/drawing/2014/main" id="{149FE48A-5496-7044-B79F-2EECBB1BFCC1}"/>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391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6365357"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365357"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6365357" y="1266825"/>
            <a:ext cx="4988441"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365358"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1" y="330551"/>
            <a:ext cx="4733924" cy="6162324"/>
          </a:xfrm>
        </p:spPr>
        <p:txBody>
          <a:bodyPr/>
          <a:lstStyle>
            <a:lvl1pPr>
              <a:defRPr>
                <a:solidFill>
                  <a:schemeClr val="bg1"/>
                </a:solidFill>
              </a:defRPr>
            </a:lvl1pPr>
          </a:lstStyle>
          <a:p>
            <a:endParaRPr lang="en-US" dirty="0"/>
          </a:p>
        </p:txBody>
      </p:sp>
      <p:sp>
        <p:nvSpPr>
          <p:cNvPr id="16" name="Rectangle 15">
            <a:extLst>
              <a:ext uri="{FF2B5EF4-FFF2-40B4-BE49-F238E27FC236}">
                <a16:creationId xmlns:a16="http://schemas.microsoft.com/office/drawing/2014/main" id="{877A7CBE-D1AE-1641-9D29-11F5B4B6FBF8}"/>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069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670158" y="677041"/>
            <a:ext cx="46836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670159" y="1981201"/>
            <a:ext cx="46836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6670158"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0" y="330551"/>
            <a:ext cx="4733924" cy="6162324"/>
          </a:xfrm>
        </p:spPr>
        <p:txBody>
          <a:bodyPr/>
          <a:lstStyle>
            <a:lvl1pPr>
              <a:defRPr>
                <a:solidFill>
                  <a:schemeClr val="tx1"/>
                </a:solidFill>
              </a:defRPr>
            </a:lvl1pPr>
          </a:lstStyle>
          <a:p>
            <a:endParaRPr lang="en-US"/>
          </a:p>
        </p:txBody>
      </p:sp>
      <p:sp>
        <p:nvSpPr>
          <p:cNvPr id="16" name="Rectangle 15">
            <a:extLst>
              <a:ext uri="{FF2B5EF4-FFF2-40B4-BE49-F238E27FC236}">
                <a16:creationId xmlns:a16="http://schemas.microsoft.com/office/drawing/2014/main" id="{B168BCAE-B3FD-694E-AAE9-10CD58FB0E45}"/>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935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tx2"/>
        </a:soli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6670157" y="1981201"/>
            <a:ext cx="4683642"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B884250A-E50E-7246-87C1-A40B942D33FB}"/>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6670156"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6670157" y="677041"/>
            <a:ext cx="4683642"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6670157" y="1266825"/>
            <a:ext cx="4683642"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838200" y="330551"/>
            <a:ext cx="4733924" cy="6162324"/>
          </a:xfrm>
        </p:spPr>
        <p:txBody>
          <a:bodyPr/>
          <a:lstStyle>
            <a:lvl1pPr>
              <a:defRPr>
                <a:solidFill>
                  <a:schemeClr val="tx1"/>
                </a:solidFill>
              </a:defRPr>
            </a:lvl1pPr>
          </a:lstStyle>
          <a:p>
            <a:endParaRPr lang="en-US" dirty="0"/>
          </a:p>
        </p:txBody>
      </p:sp>
      <p:sp>
        <p:nvSpPr>
          <p:cNvPr id="19" name="Rectangle 18">
            <a:extLst>
              <a:ext uri="{FF2B5EF4-FFF2-40B4-BE49-F238E27FC236}">
                <a16:creationId xmlns:a16="http://schemas.microsoft.com/office/drawing/2014/main" id="{961B6D9F-8311-8648-BCE9-5F70AE80123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231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694121"/>
            <a:ext cx="10515600" cy="448683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78D84196-0A20-054E-8E8A-CEBD8A50F6CD}"/>
              </a:ext>
            </a:extLst>
          </p:cNvPr>
          <p:cNvGrpSpPr/>
          <p:nvPr userDrawn="1"/>
        </p:nvGrpSpPr>
        <p:grpSpPr>
          <a:xfrm>
            <a:off x="838200" y="330551"/>
            <a:ext cx="681724" cy="114143"/>
            <a:chOff x="504417" y="410029"/>
            <a:chExt cx="681724" cy="114143"/>
          </a:xfrm>
        </p:grpSpPr>
        <p:sp>
          <p:nvSpPr>
            <p:cNvPr id="25" name="Circle">
              <a:extLst>
                <a:ext uri="{FF2B5EF4-FFF2-40B4-BE49-F238E27FC236}">
                  <a16:creationId xmlns:a16="http://schemas.microsoft.com/office/drawing/2014/main" id="{70337722-F450-874F-8EA3-B6DBC3F50F7C}"/>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6" name="Circle">
              <a:extLst>
                <a:ext uri="{FF2B5EF4-FFF2-40B4-BE49-F238E27FC236}">
                  <a16:creationId xmlns:a16="http://schemas.microsoft.com/office/drawing/2014/main" id="{28EBBD92-54F4-A847-A641-2CBA4B62ED6D}"/>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7" name="Circle">
              <a:extLst>
                <a:ext uri="{FF2B5EF4-FFF2-40B4-BE49-F238E27FC236}">
                  <a16:creationId xmlns:a16="http://schemas.microsoft.com/office/drawing/2014/main" id="{E3941F9C-B5C5-F94B-9D48-EB209E489ED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E907175C-717F-244E-B505-FE7AF23D419A}"/>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0" name="Rectangle 9">
            <a:extLst>
              <a:ext uri="{FF2B5EF4-FFF2-40B4-BE49-F238E27FC236}">
                <a16:creationId xmlns:a16="http://schemas.microsoft.com/office/drawing/2014/main" id="{828AB324-DACC-E245-B199-C4656126B7B1}"/>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359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0"/>
            <a:ext cx="10515600" cy="4199759"/>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19E47070-8724-EE42-8E72-199D4A87D0CF}"/>
              </a:ext>
            </a:extLst>
          </p:cNvPr>
          <p:cNvSpPr>
            <a:spLocks noGrp="1"/>
          </p:cNvSpPr>
          <p:nvPr>
            <p:ph type="body" sz="quarter" idx="11"/>
          </p:nvPr>
        </p:nvSpPr>
        <p:spPr>
          <a:xfrm>
            <a:off x="838200" y="1266825"/>
            <a:ext cx="10515600" cy="276999"/>
          </a:xfrm>
        </p:spPr>
        <p:txBody>
          <a:bodyPr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1" name="Rectangle 10">
            <a:extLst>
              <a:ext uri="{FF2B5EF4-FFF2-40B4-BE49-F238E27FC236}">
                <a16:creationId xmlns:a16="http://schemas.microsoft.com/office/drawing/2014/main" id="{C6BC7650-7EB8-4941-B227-EE91FC991019}"/>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646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5521843" y="0"/>
            <a:ext cx="66701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6"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6"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7" name="Rectangle 16">
            <a:extLst>
              <a:ext uri="{FF2B5EF4-FFF2-40B4-BE49-F238E27FC236}">
                <a16:creationId xmlns:a16="http://schemas.microsoft.com/office/drawing/2014/main" id="{F645F5D2-8EAE-FA49-AC4B-9728FFD91FA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96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84250A-E50E-7246-87C1-A40B942D33FB}"/>
              </a:ext>
            </a:extLst>
          </p:cNvPr>
          <p:cNvSpPr/>
          <p:nvPr userDrawn="1"/>
        </p:nvSpPr>
        <p:spPr>
          <a:xfrm>
            <a:off x="5521843" y="0"/>
            <a:ext cx="66701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4"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1" y="1266825"/>
            <a:ext cx="4109484"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4"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Rectangle 17">
            <a:extLst>
              <a:ext uri="{FF2B5EF4-FFF2-40B4-BE49-F238E27FC236}">
                <a16:creationId xmlns:a16="http://schemas.microsoft.com/office/drawing/2014/main" id="{FC9343DA-1DBE-6043-BA22-B05E05CA1C9C}"/>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57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6"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6"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7" name="Rectangle 16">
            <a:extLst>
              <a:ext uri="{FF2B5EF4-FFF2-40B4-BE49-F238E27FC236}">
                <a16:creationId xmlns:a16="http://schemas.microsoft.com/office/drawing/2014/main" id="{F645F5D2-8EAE-FA49-AC4B-9728FFD91FA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63C1B3B-CD2F-4D9D-8137-62C17401F7AE}"/>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6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BE3453-8E00-4942-A1AE-70A177E3735D}"/>
              </a:ext>
            </a:extLst>
          </p:cNvPr>
          <p:cNvSpPr/>
          <p:nvPr userDrawn="1"/>
        </p:nvSpPr>
        <p:spPr>
          <a:xfrm>
            <a:off x="0" y="0"/>
            <a:ext cx="12192000" cy="6858000"/>
          </a:xfrm>
          <a:prstGeom prst="rect">
            <a:avLst/>
          </a:prstGeom>
          <a:gradFill flip="none" rotWithShape="1">
            <a:gsLst>
              <a:gs pos="0">
                <a:schemeClr val="tx1">
                  <a:alpha val="92926"/>
                </a:schemeClr>
              </a:gs>
              <a:gs pos="100000">
                <a:schemeClr val="tx2">
                  <a:alpha val="89477"/>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a:extLst>
              <a:ext uri="{FF2B5EF4-FFF2-40B4-BE49-F238E27FC236}">
                <a16:creationId xmlns:a16="http://schemas.microsoft.com/office/drawing/2014/main" id="{8FD7AAFE-2718-D547-A288-885E498463A1}"/>
              </a:ext>
            </a:extLst>
          </p:cNvPr>
          <p:cNvSpPr>
            <a:spLocks noGrp="1"/>
          </p:cNvSpPr>
          <p:nvPr>
            <p:ph type="title" hasCustomPrompt="1"/>
          </p:nvPr>
        </p:nvSpPr>
        <p:spPr>
          <a:xfrm>
            <a:off x="838200" y="2717064"/>
            <a:ext cx="10451307" cy="249299"/>
          </a:xfrm>
        </p:spPr>
        <p:txBody>
          <a:bodyPr wrap="square" lIns="0" tIns="0" rIns="0" bIns="0">
            <a:spAutoFit/>
          </a:bodyPr>
          <a:lstStyle>
            <a:lvl1pPr>
              <a:defRPr sz="1800" b="1">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69703F90-C599-8942-A987-4B44D57E6DE6}"/>
              </a:ext>
            </a:extLst>
          </p:cNvPr>
          <p:cNvSpPr>
            <a:spLocks noGrp="1"/>
          </p:cNvSpPr>
          <p:nvPr>
            <p:ph type="body" sz="quarter" idx="10"/>
          </p:nvPr>
        </p:nvSpPr>
        <p:spPr>
          <a:xfrm>
            <a:off x="838200" y="3067935"/>
            <a:ext cx="10451307" cy="664797"/>
          </a:xfrm>
        </p:spPr>
        <p:txBody>
          <a:bodyPr wrap="square" lIns="0" tIns="0" rIns="0" bIns="0">
            <a:spAutoFit/>
          </a:bodyPr>
          <a:lstStyle>
            <a:lvl1pPr marL="0" indent="0">
              <a:buNone/>
              <a:defRPr sz="4800" b="0">
                <a:solidFill>
                  <a:schemeClr val="accent1"/>
                </a:solidFill>
                <a:latin typeface="+mj-lt"/>
              </a:defRPr>
            </a:lvl1pPr>
            <a:lvl2pPr marL="457200" indent="0">
              <a:buNone/>
              <a:defRPr/>
            </a:lvl2pPr>
          </a:lstStyle>
          <a:p>
            <a:pPr lvl="0"/>
            <a:r>
              <a:rPr lang="en-US" dirty="0"/>
              <a:t>Click to edit Master text styles</a:t>
            </a:r>
          </a:p>
        </p:txBody>
      </p:sp>
      <p:grpSp>
        <p:nvGrpSpPr>
          <p:cNvPr id="26" name="Group 25">
            <a:extLst>
              <a:ext uri="{FF2B5EF4-FFF2-40B4-BE49-F238E27FC236}">
                <a16:creationId xmlns:a16="http://schemas.microsoft.com/office/drawing/2014/main" id="{D0CE6AD4-0E9B-274E-9A68-D49B7C6CA813}"/>
              </a:ext>
            </a:extLst>
          </p:cNvPr>
          <p:cNvGrpSpPr/>
          <p:nvPr userDrawn="1"/>
        </p:nvGrpSpPr>
        <p:grpSpPr>
          <a:xfrm rot="5400000">
            <a:off x="87157" y="3371929"/>
            <a:ext cx="681724" cy="114143"/>
            <a:chOff x="504417" y="410029"/>
            <a:chExt cx="681724" cy="114143"/>
          </a:xfrm>
        </p:grpSpPr>
        <p:sp>
          <p:nvSpPr>
            <p:cNvPr id="27" name="Circle">
              <a:extLst>
                <a:ext uri="{FF2B5EF4-FFF2-40B4-BE49-F238E27FC236}">
                  <a16:creationId xmlns:a16="http://schemas.microsoft.com/office/drawing/2014/main" id="{984D244B-CAE6-574B-BBDB-F4C36A424D08}"/>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62C4007E-80A1-1647-BF2D-0B1C5EF7352A}"/>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9" name="Circle">
              <a:extLst>
                <a:ext uri="{FF2B5EF4-FFF2-40B4-BE49-F238E27FC236}">
                  <a16:creationId xmlns:a16="http://schemas.microsoft.com/office/drawing/2014/main" id="{3D3433E6-1B81-A040-8E92-54A93C2BDAE1}"/>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30" name="Circle">
              <a:extLst>
                <a:ext uri="{FF2B5EF4-FFF2-40B4-BE49-F238E27FC236}">
                  <a16:creationId xmlns:a16="http://schemas.microsoft.com/office/drawing/2014/main" id="{EAE00231-C305-5149-A253-916546AAF94E}"/>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1" name="Text Placeholder 4">
            <a:extLst>
              <a:ext uri="{FF2B5EF4-FFF2-40B4-BE49-F238E27FC236}">
                <a16:creationId xmlns:a16="http://schemas.microsoft.com/office/drawing/2014/main" id="{7E522095-B131-7445-AEC7-AEC8ED54660A}"/>
              </a:ext>
            </a:extLst>
          </p:cNvPr>
          <p:cNvSpPr>
            <a:spLocks noGrp="1"/>
          </p:cNvSpPr>
          <p:nvPr>
            <p:ph type="body" sz="quarter" idx="11"/>
          </p:nvPr>
        </p:nvSpPr>
        <p:spPr>
          <a:xfrm>
            <a:off x="838200" y="3834304"/>
            <a:ext cx="10515600" cy="276999"/>
          </a:xfrm>
        </p:spPr>
        <p:txBody>
          <a:bodyPr lIns="0" tIns="0" rIns="0" bIns="0">
            <a:spAutoFit/>
          </a:bodyPr>
          <a:lstStyle>
            <a:lvl1pPr marL="0" indent="0">
              <a:buNone/>
              <a:defRPr sz="2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Rectangle 12">
            <a:extLst>
              <a:ext uri="{FF2B5EF4-FFF2-40B4-BE49-F238E27FC236}">
                <a16:creationId xmlns:a16="http://schemas.microsoft.com/office/drawing/2014/main" id="{3F8F15C1-3E18-394A-A33A-52A0C5D32F15}"/>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586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84250A-E50E-7246-87C1-A40B942D33F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109484"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1" y="1266825"/>
            <a:ext cx="4109484"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109484"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Rectangle 17">
            <a:extLst>
              <a:ext uri="{FF2B5EF4-FFF2-40B4-BE49-F238E27FC236}">
                <a16:creationId xmlns:a16="http://schemas.microsoft.com/office/drawing/2014/main" id="{FC9343DA-1DBE-6043-BA22-B05E05CA1C9C}"/>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116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0" y="0"/>
            <a:ext cx="66679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7237740" y="677041"/>
            <a:ext cx="4116059"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7237741" y="1981201"/>
            <a:ext cx="4116059"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723774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9" name="Rectangle 18">
            <a:extLst>
              <a:ext uri="{FF2B5EF4-FFF2-40B4-BE49-F238E27FC236}">
                <a16:creationId xmlns:a16="http://schemas.microsoft.com/office/drawing/2014/main" id="{570BE118-E47D-3448-8DAE-B5490C481879}"/>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012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tx2"/>
        </a:solid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7237738" y="1981201"/>
            <a:ext cx="411606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B884250A-E50E-7246-87C1-A40B942D33FB}"/>
              </a:ext>
            </a:extLst>
          </p:cNvPr>
          <p:cNvSpPr/>
          <p:nvPr userDrawn="1"/>
        </p:nvSpPr>
        <p:spPr>
          <a:xfrm>
            <a:off x="0" y="0"/>
            <a:ext cx="66679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7237738"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7237738" y="677041"/>
            <a:ext cx="411606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7237738" y="1266825"/>
            <a:ext cx="4116061"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9" name="Rectangle 18">
            <a:extLst>
              <a:ext uri="{FF2B5EF4-FFF2-40B4-BE49-F238E27FC236}">
                <a16:creationId xmlns:a16="http://schemas.microsoft.com/office/drawing/2014/main" id="{793CCCE5-D4BF-BE4E-AC39-F8F07CDDA550}"/>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840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1" name="Content Placeholder 12">
            <a:extLst>
              <a:ext uri="{FF2B5EF4-FFF2-40B4-BE49-F238E27FC236}">
                <a16:creationId xmlns:a16="http://schemas.microsoft.com/office/drawing/2014/main" id="{CD656A57-EA70-C140-9E63-D2BE7ED548C4}"/>
              </a:ext>
            </a:extLst>
          </p:cNvPr>
          <p:cNvSpPr>
            <a:spLocks noGrp="1"/>
          </p:cNvSpPr>
          <p:nvPr>
            <p:ph sz="quarter" idx="12"/>
          </p:nvPr>
        </p:nvSpPr>
        <p:spPr>
          <a:xfrm>
            <a:off x="838201" y="2484850"/>
            <a:ext cx="4860850" cy="361496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Content Placeholder 12">
            <a:extLst>
              <a:ext uri="{FF2B5EF4-FFF2-40B4-BE49-F238E27FC236}">
                <a16:creationId xmlns:a16="http://schemas.microsoft.com/office/drawing/2014/main" id="{D709BA07-2F61-0F49-8A5D-0C89A1CAA8D6}"/>
              </a:ext>
            </a:extLst>
          </p:cNvPr>
          <p:cNvSpPr>
            <a:spLocks noGrp="1"/>
          </p:cNvSpPr>
          <p:nvPr>
            <p:ph sz="quarter" idx="13"/>
          </p:nvPr>
        </p:nvSpPr>
        <p:spPr>
          <a:xfrm>
            <a:off x="6492951" y="2484849"/>
            <a:ext cx="4860850" cy="3614969"/>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9" name="Rectangle 18">
            <a:extLst>
              <a:ext uri="{FF2B5EF4-FFF2-40B4-BE49-F238E27FC236}">
                <a16:creationId xmlns:a16="http://schemas.microsoft.com/office/drawing/2014/main" id="{716ABA47-F5CB-C049-A774-C8462923522D}"/>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12">
            <a:extLst>
              <a:ext uri="{FF2B5EF4-FFF2-40B4-BE49-F238E27FC236}">
                <a16:creationId xmlns:a16="http://schemas.microsoft.com/office/drawing/2014/main" id="{72058961-7157-6646-8B8B-2857775A87BE}"/>
              </a:ext>
            </a:extLst>
          </p:cNvPr>
          <p:cNvSpPr>
            <a:spLocks noGrp="1"/>
          </p:cNvSpPr>
          <p:nvPr>
            <p:ph sz="quarter" idx="14"/>
          </p:nvPr>
        </p:nvSpPr>
        <p:spPr>
          <a:xfrm>
            <a:off x="838200" y="2076893"/>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22" name="Content Placeholder 12">
            <a:extLst>
              <a:ext uri="{FF2B5EF4-FFF2-40B4-BE49-F238E27FC236}">
                <a16:creationId xmlns:a16="http://schemas.microsoft.com/office/drawing/2014/main" id="{A924AAAB-DE87-7B42-A717-7547916A0504}"/>
              </a:ext>
            </a:extLst>
          </p:cNvPr>
          <p:cNvSpPr>
            <a:spLocks noGrp="1"/>
          </p:cNvSpPr>
          <p:nvPr>
            <p:ph sz="quarter" idx="15"/>
          </p:nvPr>
        </p:nvSpPr>
        <p:spPr>
          <a:xfrm>
            <a:off x="6492951" y="2076893"/>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968966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2565991"/>
            <a:ext cx="4860850" cy="361496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78D84196-0A20-054E-8E8A-CEBD8A50F6CD}"/>
              </a:ext>
            </a:extLst>
          </p:cNvPr>
          <p:cNvGrpSpPr/>
          <p:nvPr userDrawn="1"/>
        </p:nvGrpSpPr>
        <p:grpSpPr>
          <a:xfrm>
            <a:off x="838200" y="330551"/>
            <a:ext cx="681724" cy="114143"/>
            <a:chOff x="504417" y="410029"/>
            <a:chExt cx="681724" cy="114143"/>
          </a:xfrm>
        </p:grpSpPr>
        <p:sp>
          <p:nvSpPr>
            <p:cNvPr id="25" name="Circle">
              <a:extLst>
                <a:ext uri="{FF2B5EF4-FFF2-40B4-BE49-F238E27FC236}">
                  <a16:creationId xmlns:a16="http://schemas.microsoft.com/office/drawing/2014/main" id="{70337722-F450-874F-8EA3-B6DBC3F50F7C}"/>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6" name="Circle">
              <a:extLst>
                <a:ext uri="{FF2B5EF4-FFF2-40B4-BE49-F238E27FC236}">
                  <a16:creationId xmlns:a16="http://schemas.microsoft.com/office/drawing/2014/main" id="{28EBBD92-54F4-A847-A641-2CBA4B62ED6D}"/>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7" name="Circle">
              <a:extLst>
                <a:ext uri="{FF2B5EF4-FFF2-40B4-BE49-F238E27FC236}">
                  <a16:creationId xmlns:a16="http://schemas.microsoft.com/office/drawing/2014/main" id="{E3941F9C-B5C5-F94B-9D48-EB209E489ED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E907175C-717F-244E-B505-FE7AF23D419A}"/>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0" name="Content Placeholder 12">
            <a:extLst>
              <a:ext uri="{FF2B5EF4-FFF2-40B4-BE49-F238E27FC236}">
                <a16:creationId xmlns:a16="http://schemas.microsoft.com/office/drawing/2014/main" id="{FF0FB196-11DD-4840-9E21-88B1960983C9}"/>
              </a:ext>
            </a:extLst>
          </p:cNvPr>
          <p:cNvSpPr>
            <a:spLocks noGrp="1"/>
          </p:cNvSpPr>
          <p:nvPr>
            <p:ph sz="quarter" idx="11"/>
          </p:nvPr>
        </p:nvSpPr>
        <p:spPr>
          <a:xfrm>
            <a:off x="6492951" y="2565991"/>
            <a:ext cx="4860850" cy="361496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B60EDAB8-202A-6442-BC52-33C5E414E8F2}"/>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2">
            <a:extLst>
              <a:ext uri="{FF2B5EF4-FFF2-40B4-BE49-F238E27FC236}">
                <a16:creationId xmlns:a16="http://schemas.microsoft.com/office/drawing/2014/main" id="{E385C5A9-21F3-0546-A455-07A719CEABAD}"/>
              </a:ext>
            </a:extLst>
          </p:cNvPr>
          <p:cNvSpPr>
            <a:spLocks noGrp="1"/>
          </p:cNvSpPr>
          <p:nvPr>
            <p:ph sz="quarter" idx="12"/>
          </p:nvPr>
        </p:nvSpPr>
        <p:spPr>
          <a:xfrm>
            <a:off x="838201" y="2158034"/>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8" name="Content Placeholder 12">
            <a:extLst>
              <a:ext uri="{FF2B5EF4-FFF2-40B4-BE49-F238E27FC236}">
                <a16:creationId xmlns:a16="http://schemas.microsoft.com/office/drawing/2014/main" id="{FADC4AD4-2733-704D-8AAF-37DA2910B206}"/>
              </a:ext>
            </a:extLst>
          </p:cNvPr>
          <p:cNvSpPr>
            <a:spLocks noGrp="1"/>
          </p:cNvSpPr>
          <p:nvPr>
            <p:ph sz="quarter" idx="13"/>
          </p:nvPr>
        </p:nvSpPr>
        <p:spPr>
          <a:xfrm>
            <a:off x="6492951" y="2158034"/>
            <a:ext cx="4860850" cy="249299"/>
          </a:xfrm>
        </p:spPr>
        <p:txBody>
          <a:bodyPr lIns="0" tIns="0" rIns="0" bIns="0">
            <a:spAutoFit/>
          </a:bodyPr>
          <a:lstStyle>
            <a:lvl1pPr marL="0" indent="0">
              <a:buNone/>
              <a:defRPr sz="1800" b="1">
                <a:solidFill>
                  <a:schemeClr val="accent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31" name="Text Placeholder 4">
            <a:extLst>
              <a:ext uri="{FF2B5EF4-FFF2-40B4-BE49-F238E27FC236}">
                <a16:creationId xmlns:a16="http://schemas.microsoft.com/office/drawing/2014/main" id="{AE03E3B6-A837-FC42-A016-DD806E5DCB94}"/>
              </a:ext>
            </a:extLst>
          </p:cNvPr>
          <p:cNvSpPr>
            <a:spLocks noGrp="1"/>
          </p:cNvSpPr>
          <p:nvPr>
            <p:ph type="body" sz="quarter" idx="14"/>
          </p:nvPr>
        </p:nvSpPr>
        <p:spPr>
          <a:xfrm>
            <a:off x="838200" y="1266825"/>
            <a:ext cx="10515600" cy="276999"/>
          </a:xfrm>
        </p:spPr>
        <p:txBody>
          <a:bodyPr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024518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Rectangle 12">
            <a:extLst>
              <a:ext uri="{FF2B5EF4-FFF2-40B4-BE49-F238E27FC236}">
                <a16:creationId xmlns:a16="http://schemas.microsoft.com/office/drawing/2014/main" id="{BD248151-7BBD-6745-8B52-710468A901D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792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accent1"/>
                </a:solidFill>
              </a:defRPr>
            </a:lvl1pPr>
          </a:lstStyle>
          <a:p>
            <a:r>
              <a:rPr lang="en-US"/>
              <a:t>Click to edit Master title style</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3" name="Rectangle 12">
            <a:extLst>
              <a:ext uri="{FF2B5EF4-FFF2-40B4-BE49-F238E27FC236}">
                <a16:creationId xmlns:a16="http://schemas.microsoft.com/office/drawing/2014/main" id="{82008D32-F85E-D842-A8E3-40B6B7A1DDEE}"/>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8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BE3453-8E00-4942-A1AE-70A177E3735D}"/>
              </a:ext>
            </a:extLst>
          </p:cNvPr>
          <p:cNvSpPr/>
          <p:nvPr userDrawn="1"/>
        </p:nvSpPr>
        <p:spPr>
          <a:xfrm>
            <a:off x="0" y="0"/>
            <a:ext cx="12192000" cy="6858000"/>
          </a:xfrm>
          <a:prstGeom prst="rect">
            <a:avLst/>
          </a:prstGeom>
          <a:gradFill flip="none" rotWithShape="1">
            <a:gsLst>
              <a:gs pos="0">
                <a:schemeClr val="tx1">
                  <a:alpha val="92926"/>
                </a:schemeClr>
              </a:gs>
              <a:gs pos="100000">
                <a:schemeClr val="tx2">
                  <a:alpha val="89477"/>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ext Placeholder 3">
            <a:extLst>
              <a:ext uri="{FF2B5EF4-FFF2-40B4-BE49-F238E27FC236}">
                <a16:creationId xmlns:a16="http://schemas.microsoft.com/office/drawing/2014/main" id="{69703F90-C599-8942-A987-4B44D57E6DE6}"/>
              </a:ext>
            </a:extLst>
          </p:cNvPr>
          <p:cNvSpPr>
            <a:spLocks noGrp="1"/>
          </p:cNvSpPr>
          <p:nvPr>
            <p:ph type="body" sz="quarter" idx="10"/>
          </p:nvPr>
        </p:nvSpPr>
        <p:spPr>
          <a:xfrm>
            <a:off x="870347" y="3057784"/>
            <a:ext cx="10451307" cy="664797"/>
          </a:xfrm>
        </p:spPr>
        <p:txBody>
          <a:bodyPr wrap="square" lIns="0" tIns="0" rIns="0" bIns="0">
            <a:spAutoFit/>
          </a:bodyPr>
          <a:lstStyle>
            <a:lvl1pPr marL="0" indent="0" algn="ctr">
              <a:buNone/>
              <a:defRPr sz="4800" b="0">
                <a:solidFill>
                  <a:schemeClr val="bg1"/>
                </a:solidFill>
                <a:latin typeface="+mj-lt"/>
              </a:defRPr>
            </a:lvl1pPr>
            <a:lvl2pPr marL="457200" indent="0">
              <a:buNone/>
              <a:defRPr/>
            </a:lvl2pPr>
          </a:lstStyle>
          <a:p>
            <a:pPr lvl="0"/>
            <a:r>
              <a:rPr lang="en-US" dirty="0"/>
              <a:t>Click to edit Master text styles</a:t>
            </a:r>
          </a:p>
        </p:txBody>
      </p:sp>
      <p:grpSp>
        <p:nvGrpSpPr>
          <p:cNvPr id="9" name="Group 8">
            <a:extLst>
              <a:ext uri="{FF2B5EF4-FFF2-40B4-BE49-F238E27FC236}">
                <a16:creationId xmlns:a16="http://schemas.microsoft.com/office/drawing/2014/main" id="{5D21E8D1-4D1E-1E48-9BCB-AE5090830452}"/>
              </a:ext>
            </a:extLst>
          </p:cNvPr>
          <p:cNvGrpSpPr/>
          <p:nvPr userDrawn="1"/>
        </p:nvGrpSpPr>
        <p:grpSpPr>
          <a:xfrm>
            <a:off x="5755138" y="4521520"/>
            <a:ext cx="681724" cy="114143"/>
            <a:chOff x="504417" y="410029"/>
            <a:chExt cx="681724" cy="114143"/>
          </a:xfrm>
        </p:grpSpPr>
        <p:sp>
          <p:nvSpPr>
            <p:cNvPr id="10" name="Circle">
              <a:extLst>
                <a:ext uri="{FF2B5EF4-FFF2-40B4-BE49-F238E27FC236}">
                  <a16:creationId xmlns:a16="http://schemas.microsoft.com/office/drawing/2014/main" id="{17E82704-0A0A-2040-B48C-338553349A95}"/>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1" name="Circle">
              <a:extLst>
                <a:ext uri="{FF2B5EF4-FFF2-40B4-BE49-F238E27FC236}">
                  <a16:creationId xmlns:a16="http://schemas.microsoft.com/office/drawing/2014/main" id="{0A575630-E2C6-684A-B7A5-BA04C93EAC8F}"/>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5781972C-BF75-B147-A90D-52463EA9BF9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3" name="Circle">
              <a:extLst>
                <a:ext uri="{FF2B5EF4-FFF2-40B4-BE49-F238E27FC236}">
                  <a16:creationId xmlns:a16="http://schemas.microsoft.com/office/drawing/2014/main" id="{AB447C94-EAED-2A40-92EC-AF7191658D84}"/>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algn="ct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pic>
        <p:nvPicPr>
          <p:cNvPr id="23" name="Picture 22">
            <a:extLst>
              <a:ext uri="{FF2B5EF4-FFF2-40B4-BE49-F238E27FC236}">
                <a16:creationId xmlns:a16="http://schemas.microsoft.com/office/drawing/2014/main" id="{E6ECE810-1C56-D542-A359-5986A001FF48}"/>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2024" y="5430711"/>
            <a:ext cx="1647952" cy="411988"/>
          </a:xfrm>
          <a:prstGeom prst="rect">
            <a:avLst/>
          </a:prstGeom>
        </p:spPr>
      </p:pic>
      <p:sp>
        <p:nvSpPr>
          <p:cNvPr id="25" name="Rectangle 24">
            <a:extLst>
              <a:ext uri="{FF2B5EF4-FFF2-40B4-BE49-F238E27FC236}">
                <a16:creationId xmlns:a16="http://schemas.microsoft.com/office/drawing/2014/main" id="{B249982C-8E8E-F548-A2B3-BEA5B1E1012D}"/>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484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10515600"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24" name="Group 23">
            <a:extLst>
              <a:ext uri="{FF2B5EF4-FFF2-40B4-BE49-F238E27FC236}">
                <a16:creationId xmlns:a16="http://schemas.microsoft.com/office/drawing/2014/main" id="{78D84196-0A20-054E-8E8A-CEBD8A50F6CD}"/>
              </a:ext>
            </a:extLst>
          </p:cNvPr>
          <p:cNvGrpSpPr/>
          <p:nvPr userDrawn="1"/>
        </p:nvGrpSpPr>
        <p:grpSpPr>
          <a:xfrm>
            <a:off x="838200" y="330551"/>
            <a:ext cx="681724" cy="114143"/>
            <a:chOff x="504417" y="410029"/>
            <a:chExt cx="681724" cy="114143"/>
          </a:xfrm>
        </p:grpSpPr>
        <p:sp>
          <p:nvSpPr>
            <p:cNvPr id="25" name="Circle">
              <a:extLst>
                <a:ext uri="{FF2B5EF4-FFF2-40B4-BE49-F238E27FC236}">
                  <a16:creationId xmlns:a16="http://schemas.microsoft.com/office/drawing/2014/main" id="{70337722-F450-874F-8EA3-B6DBC3F50F7C}"/>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6" name="Circle">
              <a:extLst>
                <a:ext uri="{FF2B5EF4-FFF2-40B4-BE49-F238E27FC236}">
                  <a16:creationId xmlns:a16="http://schemas.microsoft.com/office/drawing/2014/main" id="{28EBBD92-54F4-A847-A641-2CBA4B62ED6D}"/>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7" name="Circle">
              <a:extLst>
                <a:ext uri="{FF2B5EF4-FFF2-40B4-BE49-F238E27FC236}">
                  <a16:creationId xmlns:a16="http://schemas.microsoft.com/office/drawing/2014/main" id="{E3941F9C-B5C5-F94B-9D48-EB209E489ED6}"/>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28" name="Circle">
              <a:extLst>
                <a:ext uri="{FF2B5EF4-FFF2-40B4-BE49-F238E27FC236}">
                  <a16:creationId xmlns:a16="http://schemas.microsoft.com/office/drawing/2014/main" id="{E907175C-717F-244E-B505-FE7AF23D419A}"/>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9" name="Rectangle 28">
            <a:extLst>
              <a:ext uri="{FF2B5EF4-FFF2-40B4-BE49-F238E27FC236}">
                <a16:creationId xmlns:a16="http://schemas.microsoft.com/office/drawing/2014/main" id="{098EE27B-6525-7E40-905F-85BB426CD352}"/>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494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10515600" cy="498598"/>
          </a:xfrm>
        </p:spPr>
        <p:txBody>
          <a:bodyPr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0"/>
            <a:ext cx="10515600" cy="4199759"/>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19E47070-8724-EE42-8E72-199D4A87D0CF}"/>
              </a:ext>
            </a:extLst>
          </p:cNvPr>
          <p:cNvSpPr>
            <a:spLocks noGrp="1"/>
          </p:cNvSpPr>
          <p:nvPr>
            <p:ph type="body" sz="quarter" idx="11"/>
          </p:nvPr>
        </p:nvSpPr>
        <p:spPr>
          <a:xfrm>
            <a:off x="838200" y="1266825"/>
            <a:ext cx="10515600" cy="276999"/>
          </a:xfrm>
        </p:spPr>
        <p:txBody>
          <a:bodyPr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12" name="Group 11">
            <a:extLst>
              <a:ext uri="{FF2B5EF4-FFF2-40B4-BE49-F238E27FC236}">
                <a16:creationId xmlns:a16="http://schemas.microsoft.com/office/drawing/2014/main" id="{3FEBAADC-D70E-F14E-B4BC-E948E5B431B2}"/>
              </a:ext>
            </a:extLst>
          </p:cNvPr>
          <p:cNvGrpSpPr/>
          <p:nvPr userDrawn="1"/>
        </p:nvGrpSpPr>
        <p:grpSpPr>
          <a:xfrm>
            <a:off x="838200" y="330551"/>
            <a:ext cx="681724" cy="114143"/>
            <a:chOff x="504417" y="410029"/>
            <a:chExt cx="681724" cy="114143"/>
          </a:xfrm>
        </p:grpSpPr>
        <p:sp>
          <p:nvSpPr>
            <p:cNvPr id="14" name="Circle">
              <a:extLst>
                <a:ext uri="{FF2B5EF4-FFF2-40B4-BE49-F238E27FC236}">
                  <a16:creationId xmlns:a16="http://schemas.microsoft.com/office/drawing/2014/main" id="{A0F64668-3ABC-B143-B8AC-0E2F87EEEBB1}"/>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FF2A14FA-E49C-5947-B705-D28DDE75F508}"/>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6" name="Circle">
              <a:extLst>
                <a:ext uri="{FF2B5EF4-FFF2-40B4-BE49-F238E27FC236}">
                  <a16:creationId xmlns:a16="http://schemas.microsoft.com/office/drawing/2014/main" id="{9DE7B27A-097A-3343-B5C3-B9C1161D12F8}"/>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7" name="Circle">
              <a:extLst>
                <a:ext uri="{FF2B5EF4-FFF2-40B4-BE49-F238E27FC236}">
                  <a16:creationId xmlns:a16="http://schemas.microsoft.com/office/drawing/2014/main" id="{21B98C99-2DA6-6F4B-9F65-7FC52045620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19" name="Rectangle 18">
            <a:extLst>
              <a:ext uri="{FF2B5EF4-FFF2-40B4-BE49-F238E27FC236}">
                <a16:creationId xmlns:a16="http://schemas.microsoft.com/office/drawing/2014/main" id="{C0D5341E-3CE5-D941-B971-711FD5AE1172}"/>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6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bg1"/>
                </a:solidFill>
              </a:defRPr>
            </a:lvl1pPr>
          </a:lstStyle>
          <a:p>
            <a:endParaRPr lang="en-US"/>
          </a:p>
        </p:txBody>
      </p:sp>
      <p:sp>
        <p:nvSpPr>
          <p:cNvPr id="20" name="Rectangle 19">
            <a:extLst>
              <a:ext uri="{FF2B5EF4-FFF2-40B4-BE49-F238E27FC236}">
                <a16:creationId xmlns:a16="http://schemas.microsoft.com/office/drawing/2014/main" id="{E02EC467-67EB-6142-B76A-74D774396FA0}"/>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76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49884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0" y="1266825"/>
            <a:ext cx="4988441"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49884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bg1"/>
                </a:solidFill>
              </a:defRPr>
            </a:lvl1pPr>
          </a:lstStyle>
          <a:p>
            <a:endParaRPr lang="en-US" dirty="0"/>
          </a:p>
        </p:txBody>
      </p:sp>
      <p:sp>
        <p:nvSpPr>
          <p:cNvPr id="19" name="Rectangle 18">
            <a:extLst>
              <a:ext uri="{FF2B5EF4-FFF2-40B4-BE49-F238E27FC236}">
                <a16:creationId xmlns:a16="http://schemas.microsoft.com/office/drawing/2014/main" id="{2FDF502A-0879-504B-A146-667CAC3F3D1F}"/>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4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0" y="677041"/>
            <a:ext cx="4683641"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1" y="1981201"/>
            <a:ext cx="4683641"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tx1"/>
                </a:solidFill>
              </a:defRPr>
            </a:lvl1pPr>
          </a:lstStyle>
          <a:p>
            <a:endParaRPr lang="en-US"/>
          </a:p>
        </p:txBody>
      </p:sp>
      <p:sp>
        <p:nvSpPr>
          <p:cNvPr id="16" name="Rectangle 15">
            <a:extLst>
              <a:ext uri="{FF2B5EF4-FFF2-40B4-BE49-F238E27FC236}">
                <a16:creationId xmlns:a16="http://schemas.microsoft.com/office/drawing/2014/main" id="{E98B5ABB-64D6-8B48-A953-5EE84FF65A7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17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84250A-E50E-7246-87C1-A40B942D33FB}"/>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957A5E-E2B3-1645-86DD-EE78553800AF}"/>
              </a:ext>
              <a:ext uri="{C183D7F6-B498-43B3-948B-1728B52AA6E4}">
                <adec:decorative xmlns:adec="http://schemas.microsoft.com/office/drawing/2017/decorative" val="1"/>
              </a:ext>
            </a:extLst>
          </p:cNvPr>
          <p:cNvGrpSpPr/>
          <p:nvPr userDrawn="1"/>
        </p:nvGrpSpPr>
        <p:grpSpPr>
          <a:xfrm>
            <a:off x="838200" y="33055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838201" y="677041"/>
            <a:ext cx="4683642" cy="997196"/>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sp>
        <p:nvSpPr>
          <p:cNvPr id="17" name="Text Placeholder 4">
            <a:extLst>
              <a:ext uri="{FF2B5EF4-FFF2-40B4-BE49-F238E27FC236}">
                <a16:creationId xmlns:a16="http://schemas.microsoft.com/office/drawing/2014/main" id="{68F1ACA9-6775-7446-BE84-3D4CE09E8F8A}"/>
              </a:ext>
            </a:extLst>
          </p:cNvPr>
          <p:cNvSpPr>
            <a:spLocks noGrp="1"/>
          </p:cNvSpPr>
          <p:nvPr>
            <p:ph type="body" sz="quarter" idx="12"/>
          </p:nvPr>
        </p:nvSpPr>
        <p:spPr>
          <a:xfrm>
            <a:off x="838201" y="1266825"/>
            <a:ext cx="4683642" cy="276999"/>
          </a:xfrm>
        </p:spPr>
        <p:txBody>
          <a:bodyPr wrap="square" lIns="0" tIns="0" rIns="0" bIns="0">
            <a:spAutoFit/>
          </a:bodyPr>
          <a:lstStyle>
            <a:lvl1pPr marL="0" indent="0">
              <a:buNone/>
              <a:defRPr sz="2000" b="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Content Placeholder 12">
            <a:extLst>
              <a:ext uri="{FF2B5EF4-FFF2-40B4-BE49-F238E27FC236}">
                <a16:creationId xmlns:a16="http://schemas.microsoft.com/office/drawing/2014/main" id="{87747EE7-2508-504D-8849-654D0D51FE5E}"/>
              </a:ext>
            </a:extLst>
          </p:cNvPr>
          <p:cNvSpPr>
            <a:spLocks noGrp="1"/>
          </p:cNvSpPr>
          <p:nvPr>
            <p:ph sz="quarter" idx="10"/>
          </p:nvPr>
        </p:nvSpPr>
        <p:spPr>
          <a:xfrm>
            <a:off x="838202" y="1981201"/>
            <a:ext cx="4683642" cy="4199758"/>
          </a:xfrm>
        </p:spPr>
        <p:txBody>
          <a:bodyPr lIns="0" tIns="0" rIns="0" bIns="0">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6619875" y="330551"/>
            <a:ext cx="4733924" cy="6162324"/>
          </a:xfrm>
        </p:spPr>
        <p:txBody>
          <a:bodyPr/>
          <a:lstStyle>
            <a:lvl1pPr>
              <a:defRPr>
                <a:solidFill>
                  <a:schemeClr val="tx1"/>
                </a:solidFill>
              </a:defRPr>
            </a:lvl1pPr>
          </a:lstStyle>
          <a:p>
            <a:endParaRPr lang="en-US" dirty="0"/>
          </a:p>
        </p:txBody>
      </p:sp>
      <p:sp>
        <p:nvSpPr>
          <p:cNvPr id="19" name="Rectangle 18">
            <a:extLst>
              <a:ext uri="{FF2B5EF4-FFF2-40B4-BE49-F238E27FC236}">
                <a16:creationId xmlns:a16="http://schemas.microsoft.com/office/drawing/2014/main" id="{D02A2870-0955-4446-80BA-9E86F9C46133}"/>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462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B4E71-FB68-9044-AEB6-ADDDBA5E3518}"/>
              </a:ext>
            </a:extLst>
          </p:cNvPr>
          <p:cNvSpPr/>
          <p:nvPr userDrawn="1"/>
        </p:nvSpPr>
        <p:spPr>
          <a:xfrm>
            <a:off x="3068320" y="0"/>
            <a:ext cx="91236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95A9-6EDE-2D49-885C-F247B227D602}"/>
              </a:ext>
            </a:extLst>
          </p:cNvPr>
          <p:cNvSpPr>
            <a:spLocks noGrp="1"/>
          </p:cNvSpPr>
          <p:nvPr>
            <p:ph type="title"/>
          </p:nvPr>
        </p:nvSpPr>
        <p:spPr>
          <a:xfrm>
            <a:off x="520665" y="2431804"/>
            <a:ext cx="1986280" cy="1994392"/>
          </a:xfrm>
        </p:spPr>
        <p:txBody>
          <a:bodyPr wrap="square" lIns="0" tIns="0" rIns="0" bIns="0" anchor="t" anchorCtr="0">
            <a:spAutoFit/>
          </a:bodyPr>
          <a:lstStyle>
            <a:lvl1pPr>
              <a:defRPr sz="3600" b="0">
                <a:solidFill>
                  <a:schemeClr val="bg1"/>
                </a:solidFill>
              </a:defRPr>
            </a:lvl1pPr>
          </a:lstStyle>
          <a:p>
            <a:r>
              <a:rPr lang="en-US"/>
              <a:t>Click to edit Master title style</a:t>
            </a:r>
          </a:p>
        </p:txBody>
      </p:sp>
      <p:grpSp>
        <p:nvGrpSpPr>
          <p:cNvPr id="10" name="Group 9">
            <a:extLst>
              <a:ext uri="{FF2B5EF4-FFF2-40B4-BE49-F238E27FC236}">
                <a16:creationId xmlns:a16="http://schemas.microsoft.com/office/drawing/2014/main" id="{99957A5E-E2B3-1645-86DD-EE78553800AF}"/>
              </a:ext>
            </a:extLst>
          </p:cNvPr>
          <p:cNvGrpSpPr/>
          <p:nvPr userDrawn="1"/>
        </p:nvGrpSpPr>
        <p:grpSpPr>
          <a:xfrm>
            <a:off x="555387" y="401671"/>
            <a:ext cx="681724" cy="114143"/>
            <a:chOff x="504417" y="410029"/>
            <a:chExt cx="681724" cy="114143"/>
          </a:xfrm>
        </p:grpSpPr>
        <p:sp>
          <p:nvSpPr>
            <p:cNvPr id="11" name="Circle">
              <a:extLst>
                <a:ext uri="{FF2B5EF4-FFF2-40B4-BE49-F238E27FC236}">
                  <a16:creationId xmlns:a16="http://schemas.microsoft.com/office/drawing/2014/main" id="{D316F160-FDC4-8940-BC27-7484D19D4784}"/>
                </a:ext>
              </a:extLst>
            </p:cNvPr>
            <p:cNvSpPr/>
            <p:nvPr userDrawn="1"/>
          </p:nvSpPr>
          <p:spPr>
            <a:xfrm>
              <a:off x="1071999" y="410029"/>
              <a:ext cx="114142" cy="114143"/>
            </a:xfrm>
            <a:prstGeom prst="ellipse">
              <a:avLst/>
            </a:prstGeom>
            <a:solidFill>
              <a:schemeClr val="accent2"/>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2" name="Circle">
              <a:extLst>
                <a:ext uri="{FF2B5EF4-FFF2-40B4-BE49-F238E27FC236}">
                  <a16:creationId xmlns:a16="http://schemas.microsoft.com/office/drawing/2014/main" id="{6DAD6EA3-D533-BC45-ACB1-F51F5092544E}"/>
                </a:ext>
              </a:extLst>
            </p:cNvPr>
            <p:cNvSpPr/>
            <p:nvPr userDrawn="1"/>
          </p:nvSpPr>
          <p:spPr>
            <a:xfrm>
              <a:off x="882805" y="410029"/>
              <a:ext cx="114143" cy="114143"/>
            </a:xfrm>
            <a:prstGeom prst="ellipse">
              <a:avLst/>
            </a:prstGeom>
            <a:solidFill>
              <a:schemeClr val="accent3"/>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4" name="Circle">
              <a:extLst>
                <a:ext uri="{FF2B5EF4-FFF2-40B4-BE49-F238E27FC236}">
                  <a16:creationId xmlns:a16="http://schemas.microsoft.com/office/drawing/2014/main" id="{32388542-4FF1-2C4B-9F20-F846DB6A08D2}"/>
                </a:ext>
              </a:extLst>
            </p:cNvPr>
            <p:cNvSpPr/>
            <p:nvPr userDrawn="1"/>
          </p:nvSpPr>
          <p:spPr>
            <a:xfrm>
              <a:off x="693611" y="410029"/>
              <a:ext cx="114142" cy="114143"/>
            </a:xfrm>
            <a:prstGeom prst="ellipse">
              <a:avLst/>
            </a:prstGeom>
            <a:solidFill>
              <a:schemeClr val="accent4"/>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sp>
          <p:nvSpPr>
            <p:cNvPr id="15" name="Circle">
              <a:extLst>
                <a:ext uri="{FF2B5EF4-FFF2-40B4-BE49-F238E27FC236}">
                  <a16:creationId xmlns:a16="http://schemas.microsoft.com/office/drawing/2014/main" id="{C6238AAB-B8D9-C74E-B711-165464A3AB18}"/>
                </a:ext>
              </a:extLst>
            </p:cNvPr>
            <p:cNvSpPr/>
            <p:nvPr userDrawn="1"/>
          </p:nvSpPr>
          <p:spPr>
            <a:xfrm>
              <a:off x="504417" y="410029"/>
              <a:ext cx="114142" cy="114143"/>
            </a:xfrm>
            <a:prstGeom prst="ellipse">
              <a:avLst/>
            </a:prstGeom>
            <a:solidFill>
              <a:schemeClr val="accent1"/>
            </a:solidFill>
            <a:ln w="12700" cap="flat">
              <a:noFill/>
              <a:miter lim="400000"/>
            </a:ln>
            <a:effectLst/>
          </p:spPr>
          <p:txBody>
            <a:bodyPr wrap="square" lIns="50800" tIns="50800" rIns="50800" bIns="50800" numCol="1" anchor="t" anchorCtr="0">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Calibri Regular"/>
                <a:ea typeface="Arial Regular" charset="0"/>
                <a:cs typeface="Arial Regular" charset="0"/>
              </a:endParaRPr>
            </a:p>
          </p:txBody>
        </p:sp>
      </p:grpSp>
      <p:sp>
        <p:nvSpPr>
          <p:cNvPr id="7" name="Picture Placeholder 6">
            <a:extLst>
              <a:ext uri="{FF2B5EF4-FFF2-40B4-BE49-F238E27FC236}">
                <a16:creationId xmlns:a16="http://schemas.microsoft.com/office/drawing/2014/main" id="{0147D3AF-E2F9-1942-8805-2B7587BBA72C}"/>
              </a:ext>
            </a:extLst>
          </p:cNvPr>
          <p:cNvSpPr>
            <a:spLocks noGrp="1"/>
          </p:cNvSpPr>
          <p:nvPr>
            <p:ph type="pic" sz="quarter" idx="11"/>
          </p:nvPr>
        </p:nvSpPr>
        <p:spPr>
          <a:xfrm>
            <a:off x="3635902" y="330551"/>
            <a:ext cx="8017618" cy="6162324"/>
          </a:xfrm>
        </p:spPr>
        <p:txBody>
          <a:bodyPr/>
          <a:lstStyle>
            <a:lvl1pPr>
              <a:defRPr>
                <a:solidFill>
                  <a:schemeClr val="tx1"/>
                </a:solidFill>
              </a:defRPr>
            </a:lvl1pPr>
          </a:lstStyle>
          <a:p>
            <a:endParaRPr lang="en-US"/>
          </a:p>
        </p:txBody>
      </p:sp>
      <p:sp>
        <p:nvSpPr>
          <p:cNvPr id="16" name="Rectangle 15">
            <a:extLst>
              <a:ext uri="{FF2B5EF4-FFF2-40B4-BE49-F238E27FC236}">
                <a16:creationId xmlns:a16="http://schemas.microsoft.com/office/drawing/2014/main" id="{E98B5ABB-64D6-8B48-A953-5EE84FF65A77}"/>
              </a:ext>
            </a:extLst>
          </p:cNvPr>
          <p:cNvSpPr/>
          <p:nvPr userDrawn="1"/>
        </p:nvSpPr>
        <p:spPr>
          <a:xfrm>
            <a:off x="0" y="6836257"/>
            <a:ext cx="12192000" cy="5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75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679" r:id="rId1"/>
    <p:sldLayoutId id="2147483700" r:id="rId2"/>
    <p:sldLayoutId id="2147483678" r:id="rId3"/>
    <p:sldLayoutId id="2147483681" r:id="rId4"/>
    <p:sldLayoutId id="2147483682" r:id="rId5"/>
    <p:sldLayoutId id="2147483683" r:id="rId6"/>
    <p:sldLayoutId id="2147483688" r:id="rId7"/>
    <p:sldLayoutId id="2147483689" r:id="rId8"/>
    <p:sldLayoutId id="2147483704" r:id="rId9"/>
    <p:sldLayoutId id="2147483703" r:id="rId10"/>
    <p:sldLayoutId id="2147483684" r:id="rId11"/>
    <p:sldLayoutId id="2147483685" r:id="rId12"/>
    <p:sldLayoutId id="2147483690" r:id="rId13"/>
    <p:sldLayoutId id="2147483691" r:id="rId14"/>
    <p:sldLayoutId id="2147483686" r:id="rId15"/>
    <p:sldLayoutId id="2147483687" r:id="rId16"/>
    <p:sldLayoutId id="2147483692" r:id="rId17"/>
    <p:sldLayoutId id="2147483693" r:id="rId18"/>
    <p:sldLayoutId id="2147483701" r:id="rId19"/>
    <p:sldLayoutId id="2147483702" r:id="rId20"/>
    <p:sldLayoutId id="2147483694" r:id="rId21"/>
    <p:sldLayoutId id="2147483695" r:id="rId22"/>
    <p:sldLayoutId id="2147483697" r:id="rId23"/>
    <p:sldLayoutId id="2147483696" r:id="rId24"/>
    <p:sldLayoutId id="2147483698" r:id="rId25"/>
    <p:sldLayoutId id="2147483699" r:id="rId26"/>
    <p:sldLayoutId id="2147483680"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32C3-A905-E548-8D58-780C85044615}"/>
              </a:ext>
            </a:extLst>
          </p:cNvPr>
          <p:cNvSpPr>
            <a:spLocks noGrp="1"/>
          </p:cNvSpPr>
          <p:nvPr>
            <p:ph type="title"/>
          </p:nvPr>
        </p:nvSpPr>
        <p:spPr/>
        <p:txBody>
          <a:bodyPr/>
          <a:lstStyle/>
          <a:p>
            <a:r>
              <a:rPr lang="en-US" dirty="0"/>
              <a:t>CDA3101</a:t>
            </a:r>
          </a:p>
        </p:txBody>
      </p:sp>
      <p:sp>
        <p:nvSpPr>
          <p:cNvPr id="3" name="Text Placeholder 2">
            <a:extLst>
              <a:ext uri="{FF2B5EF4-FFF2-40B4-BE49-F238E27FC236}">
                <a16:creationId xmlns:a16="http://schemas.microsoft.com/office/drawing/2014/main" id="{62895F9D-D11F-8F40-8AE0-D5321BA1E153}"/>
              </a:ext>
            </a:extLst>
          </p:cNvPr>
          <p:cNvSpPr>
            <a:spLocks noGrp="1"/>
          </p:cNvSpPr>
          <p:nvPr>
            <p:ph type="body" sz="quarter" idx="10"/>
          </p:nvPr>
        </p:nvSpPr>
        <p:spPr>
          <a:xfrm>
            <a:off x="838200" y="3067935"/>
            <a:ext cx="10451307" cy="1329595"/>
          </a:xfrm>
        </p:spPr>
        <p:txBody>
          <a:bodyPr/>
          <a:lstStyle/>
          <a:p>
            <a:r>
              <a:rPr lang="en-US" dirty="0"/>
              <a:t>Module 7: </a:t>
            </a:r>
            <a:br>
              <a:rPr lang="en-US" dirty="0"/>
            </a:br>
            <a:r>
              <a:rPr lang="en-US" dirty="0"/>
              <a:t>Cache Analysis Project</a:t>
            </a:r>
          </a:p>
        </p:txBody>
      </p:sp>
    </p:spTree>
    <p:custDataLst>
      <p:tags r:id="rId1"/>
    </p:custDataLst>
    <p:extLst>
      <p:ext uri="{BB962C8B-B14F-4D97-AF65-F5344CB8AC3E}">
        <p14:creationId xmlns:p14="http://schemas.microsoft.com/office/powerpoint/2010/main" val="35326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Design Parameters</a:t>
            </a:r>
          </a:p>
        </p:txBody>
      </p:sp>
      <p:graphicFrame>
        <p:nvGraphicFramePr>
          <p:cNvPr id="12" name="Table 12">
            <a:extLst>
              <a:ext uri="{FF2B5EF4-FFF2-40B4-BE49-F238E27FC236}">
                <a16:creationId xmlns:a16="http://schemas.microsoft.com/office/drawing/2014/main" id="{1AF96456-5C1A-4060-B4E1-A240D5777E45}"/>
              </a:ext>
            </a:extLst>
          </p:cNvPr>
          <p:cNvGraphicFramePr>
            <a:graphicFrameLocks noGrp="1"/>
          </p:cNvGraphicFramePr>
          <p:nvPr>
            <p:extLst>
              <p:ext uri="{D42A27DB-BD31-4B8C-83A1-F6EECF244321}">
                <p14:modId xmlns:p14="http://schemas.microsoft.com/office/powerpoint/2010/main" val="423117476"/>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defTabSz="914400">
                        <a:defRPr sz="1800"/>
                      </a:pPr>
                      <a:r>
                        <a:rPr lang="en-US" sz="1800" dirty="0">
                          <a:sym typeface="Helvetica Neue"/>
                        </a:rPr>
                        <a:t>…</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2885922"/>
            <a:ext cx="521208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Then you should create a data structure that simulates the cache.</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4012485"/>
            <a:ext cx="164592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Vector?</a:t>
            </a:r>
          </a:p>
        </p:txBody>
      </p:sp>
      <p:sp>
        <p:nvSpPr>
          <p:cNvPr id="17" name="Rectangle 16">
            <a:extLst>
              <a:ext uri="{FF2B5EF4-FFF2-40B4-BE49-F238E27FC236}">
                <a16:creationId xmlns:a16="http://schemas.microsoft.com/office/drawing/2014/main" id="{4662D834-99ED-4874-B53D-C89807161177}"/>
              </a:ext>
            </a:extLst>
          </p:cNvPr>
          <p:cNvSpPr/>
          <p:nvPr/>
        </p:nvSpPr>
        <p:spPr>
          <a:xfrm>
            <a:off x="2621280" y="4012485"/>
            <a:ext cx="164592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Array?</a:t>
            </a:r>
          </a:p>
        </p:txBody>
      </p:sp>
      <p:sp>
        <p:nvSpPr>
          <p:cNvPr id="19" name="Rectangle 18">
            <a:extLst>
              <a:ext uri="{FF2B5EF4-FFF2-40B4-BE49-F238E27FC236}">
                <a16:creationId xmlns:a16="http://schemas.microsoft.com/office/drawing/2014/main" id="{E7A457BC-28C6-4172-A7E5-2FD78D78E804}"/>
              </a:ext>
            </a:extLst>
          </p:cNvPr>
          <p:cNvSpPr/>
          <p:nvPr/>
        </p:nvSpPr>
        <p:spPr>
          <a:xfrm>
            <a:off x="4404360" y="4012485"/>
            <a:ext cx="164592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Map?</a:t>
            </a:r>
          </a:p>
        </p:txBody>
      </p:sp>
    </p:spTree>
    <p:extLst>
      <p:ext uri="{BB962C8B-B14F-4D97-AF65-F5344CB8AC3E}">
        <p14:creationId xmlns:p14="http://schemas.microsoft.com/office/powerpoint/2010/main" val="1346851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Simulating the Cache</a:t>
            </a:r>
          </a:p>
        </p:txBody>
      </p:sp>
      <p:graphicFrame>
        <p:nvGraphicFramePr>
          <p:cNvPr id="12" name="Table 12">
            <a:extLst>
              <a:ext uri="{FF2B5EF4-FFF2-40B4-BE49-F238E27FC236}">
                <a16:creationId xmlns:a16="http://schemas.microsoft.com/office/drawing/2014/main" id="{1AF96456-5C1A-4060-B4E1-A240D5777E45}"/>
              </a:ext>
            </a:extLst>
          </p:cNvPr>
          <p:cNvGraphicFramePr>
            <a:graphicFrameLocks noGrp="1"/>
          </p:cNvGraphicFramePr>
          <p:nvPr>
            <p:extLst>
              <p:ext uri="{D42A27DB-BD31-4B8C-83A1-F6EECF244321}">
                <p14:modId xmlns:p14="http://schemas.microsoft.com/office/powerpoint/2010/main" val="188625094"/>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defTabSz="914400">
                        <a:defRPr sz="1800"/>
                      </a:pPr>
                      <a:r>
                        <a:rPr lang="en-US" sz="1800" dirty="0">
                          <a:sym typeface="Helvetica Neue"/>
                        </a:rPr>
                        <a:t>…</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1754906"/>
            <a:ext cx="5212080" cy="64008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Once you have your data structure, read the addresses.</a:t>
            </a:r>
          </a:p>
        </p:txBody>
      </p:sp>
      <p:sp>
        <p:nvSpPr>
          <p:cNvPr id="8" name="Rectangle 7">
            <a:extLst>
              <a:ext uri="{FF2B5EF4-FFF2-40B4-BE49-F238E27FC236}">
                <a16:creationId xmlns:a16="http://schemas.microsoft.com/office/drawing/2014/main" id="{9E8BDCED-10D1-4DFF-B77B-3622CC8477FD}"/>
              </a:ext>
            </a:extLst>
          </p:cNvPr>
          <p:cNvSpPr/>
          <p:nvPr/>
        </p:nvSpPr>
        <p:spPr>
          <a:xfrm>
            <a:off x="838200" y="2608493"/>
            <a:ext cx="5212080" cy="36576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For each address:</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3107545"/>
            <a:ext cx="5212080" cy="36576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Get tag and line or set (see example problems)</a:t>
            </a:r>
          </a:p>
        </p:txBody>
      </p:sp>
      <p:sp>
        <p:nvSpPr>
          <p:cNvPr id="9" name="Rectangle 8">
            <a:extLst>
              <a:ext uri="{FF2B5EF4-FFF2-40B4-BE49-F238E27FC236}">
                <a16:creationId xmlns:a16="http://schemas.microsoft.com/office/drawing/2014/main" id="{E0911873-D6C3-4809-889B-488DB17EBF0D}"/>
              </a:ext>
            </a:extLst>
          </p:cNvPr>
          <p:cNvSpPr/>
          <p:nvPr/>
        </p:nvSpPr>
        <p:spPr>
          <a:xfrm>
            <a:off x="838200" y="3606597"/>
            <a:ext cx="5212080" cy="64008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Map the address to where it could be in your data structure</a:t>
            </a:r>
          </a:p>
        </p:txBody>
      </p:sp>
    </p:spTree>
    <p:extLst>
      <p:ext uri="{BB962C8B-B14F-4D97-AF65-F5344CB8AC3E}">
        <p14:creationId xmlns:p14="http://schemas.microsoft.com/office/powerpoint/2010/main" val="83816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p:txBody>
          <a:bodyPr/>
          <a:lstStyle/>
          <a:p>
            <a:r>
              <a:rPr lang="en-US" dirty="0"/>
              <a:t>Simulating the Cache: Direct Mapped</a:t>
            </a:r>
          </a:p>
        </p:txBody>
      </p:sp>
      <p:sp>
        <p:nvSpPr>
          <p:cNvPr id="5" name="Text Placeholder 4">
            <a:extLst>
              <a:ext uri="{FF2B5EF4-FFF2-40B4-BE49-F238E27FC236}">
                <a16:creationId xmlns:a16="http://schemas.microsoft.com/office/drawing/2014/main" id="{32D86538-8C17-464F-87E9-8601D4A22A5E}"/>
              </a:ext>
            </a:extLst>
          </p:cNvPr>
          <p:cNvSpPr>
            <a:spLocks noGrp="1"/>
          </p:cNvSpPr>
          <p:nvPr>
            <p:ph type="body" sz="quarter" idx="11"/>
          </p:nvPr>
        </p:nvSpPr>
        <p:spPr/>
        <p:txBody>
          <a:bodyPr/>
          <a:lstStyle/>
          <a:p>
            <a:r>
              <a:rPr lang="en-US" dirty="0"/>
              <a:t>Example: Address = 0x1fffff78</a:t>
            </a:r>
          </a:p>
        </p:txBody>
      </p:sp>
      <p:graphicFrame>
        <p:nvGraphicFramePr>
          <p:cNvPr id="12" name="Table 12">
            <a:extLst>
              <a:ext uri="{FF2B5EF4-FFF2-40B4-BE49-F238E27FC236}">
                <a16:creationId xmlns:a16="http://schemas.microsoft.com/office/drawing/2014/main" id="{1AF96456-5C1A-4060-B4E1-A240D5777E4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418764587"/>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defTabSz="914400">
                        <a:defRPr sz="1800"/>
                      </a:pPr>
                      <a:r>
                        <a:rPr lang="en-US" sz="1800" dirty="0">
                          <a:sym typeface="Helvetica Neue"/>
                        </a:rPr>
                        <a:t>7</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7</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1754909"/>
            <a:ext cx="5394960" cy="4572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Direct mapped, 512 byte cache, 64 byte line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DA65DD4-F691-45AD-8123-CDB2F524797C}"/>
                  </a:ext>
                </a:extLst>
              </p:cNvPr>
              <p:cNvSpPr/>
              <p:nvPr/>
            </p:nvSpPr>
            <p:spPr>
              <a:xfrm>
                <a:off x="838200" y="2402374"/>
                <a:ext cx="5394960" cy="4572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14:m>
                  <m:oMath xmlns:m="http://schemas.openxmlformats.org/officeDocument/2006/math">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512</m:t>
                        </m:r>
                      </m:num>
                      <m:den>
                        <m:r>
                          <a:rPr lang="en-US" sz="1600" b="0" i="1" smtClean="0">
                            <a:solidFill>
                              <a:schemeClr val="tx1"/>
                            </a:solidFill>
                            <a:latin typeface="Cambria Math" panose="02040503050406030204" pitchFamily="18" charset="0"/>
                          </a:rPr>
                          <m:t>64</m:t>
                        </m:r>
                      </m:den>
                    </m:f>
                    <m:r>
                      <a:rPr lang="en-US" sz="1600" b="0" i="1" smtClean="0">
                        <a:solidFill>
                          <a:schemeClr val="tx1"/>
                        </a:solidFill>
                        <a:latin typeface="Cambria Math" panose="02040503050406030204" pitchFamily="18" charset="0"/>
                      </a:rPr>
                      <m:t>=8</m:t>
                    </m:r>
                  </m:oMath>
                </a14:m>
                <a:r>
                  <a:rPr lang="en-US" sz="1600" dirty="0">
                    <a:solidFill>
                      <a:schemeClr val="tx1"/>
                    </a:solidFill>
                  </a:rPr>
                  <a:t> lines in the cache</a:t>
                </a:r>
              </a:p>
            </p:txBody>
          </p:sp>
        </mc:Choice>
        <mc:Fallback xmlns="">
          <p:sp>
            <p:nvSpPr>
              <p:cNvPr id="15" name="Rectangle 14">
                <a:extLst>
                  <a:ext uri="{FF2B5EF4-FFF2-40B4-BE49-F238E27FC236}">
                    <a16:creationId xmlns:a16="http://schemas.microsoft.com/office/drawing/2014/main" id="{1DA65DD4-F691-45AD-8123-CDB2F524797C}"/>
                  </a:ext>
                </a:extLst>
              </p:cNvPr>
              <p:cNvSpPr>
                <a:spLocks noRot="1" noChangeAspect="1" noMove="1" noResize="1" noEditPoints="1" noAdjustHandles="1" noChangeArrowheads="1" noChangeShapeType="1" noTextEdit="1"/>
              </p:cNvSpPr>
              <p:nvPr/>
            </p:nvSpPr>
            <p:spPr>
              <a:xfrm>
                <a:off x="838200" y="2402374"/>
                <a:ext cx="5394960" cy="457200"/>
              </a:xfrm>
              <a:prstGeom prst="rect">
                <a:avLst/>
              </a:prstGeom>
              <a:blipFill>
                <a:blip r:embed="rId3"/>
                <a:stretch>
                  <a:fillRect/>
                </a:stretch>
              </a:blipFill>
              <a:ln w="38100">
                <a:solidFill>
                  <a:schemeClr val="accent6"/>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305B811B-1501-4335-BDE8-EFB0CCBF42A3}"/>
              </a:ext>
            </a:extLst>
          </p:cNvPr>
          <p:cNvSpPr/>
          <p:nvPr/>
        </p:nvSpPr>
        <p:spPr>
          <a:xfrm>
            <a:off x="838200" y="3049839"/>
            <a:ext cx="5394960" cy="4572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Offset </a:t>
            </a:r>
            <a:r>
              <a:rPr lang="en-US" sz="1600">
                <a:solidFill>
                  <a:schemeClr val="tx1"/>
                </a:solidFill>
              </a:rPr>
              <a:t>= 6 </a:t>
            </a:r>
            <a:r>
              <a:rPr lang="en-US" sz="1600" dirty="0">
                <a:solidFill>
                  <a:schemeClr val="tx1"/>
                </a:solidFill>
              </a:rPr>
              <a:t>bits, line = 3 bits, each line is a separate set.</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3697304"/>
            <a:ext cx="822960" cy="4572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Tag</a:t>
            </a:r>
          </a:p>
        </p:txBody>
      </p:sp>
      <p:sp>
        <p:nvSpPr>
          <p:cNvPr id="16" name="Rectangle 15">
            <a:extLst>
              <a:ext uri="{FF2B5EF4-FFF2-40B4-BE49-F238E27FC236}">
                <a16:creationId xmlns:a16="http://schemas.microsoft.com/office/drawing/2014/main" id="{76564CFD-2242-43DC-9696-24737AAE98D6}"/>
              </a:ext>
            </a:extLst>
          </p:cNvPr>
          <p:cNvSpPr/>
          <p:nvPr/>
        </p:nvSpPr>
        <p:spPr>
          <a:xfrm>
            <a:off x="1661160" y="3697304"/>
            <a:ext cx="457200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0001 1111 1111 1111 1111 111</a:t>
            </a:r>
          </a:p>
        </p:txBody>
      </p:sp>
      <p:sp>
        <p:nvSpPr>
          <p:cNvPr id="18" name="Rectangle 17">
            <a:extLst>
              <a:ext uri="{FF2B5EF4-FFF2-40B4-BE49-F238E27FC236}">
                <a16:creationId xmlns:a16="http://schemas.microsoft.com/office/drawing/2014/main" id="{AE8E3805-01E1-4963-92CE-E5D205F4E29D}"/>
              </a:ext>
            </a:extLst>
          </p:cNvPr>
          <p:cNvSpPr/>
          <p:nvPr/>
        </p:nvSpPr>
        <p:spPr>
          <a:xfrm>
            <a:off x="838200" y="4344769"/>
            <a:ext cx="822960" cy="457200"/>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Line</a:t>
            </a:r>
          </a:p>
        </p:txBody>
      </p:sp>
      <p:sp>
        <p:nvSpPr>
          <p:cNvPr id="20" name="Rectangle 19">
            <a:extLst>
              <a:ext uri="{FF2B5EF4-FFF2-40B4-BE49-F238E27FC236}">
                <a16:creationId xmlns:a16="http://schemas.microsoft.com/office/drawing/2014/main" id="{74638AF7-8404-47E7-A527-F274B461FC81}"/>
              </a:ext>
            </a:extLst>
          </p:cNvPr>
          <p:cNvSpPr/>
          <p:nvPr/>
        </p:nvSpPr>
        <p:spPr>
          <a:xfrm>
            <a:off x="1661160" y="4344769"/>
            <a:ext cx="822960" cy="45720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101</a:t>
            </a:r>
          </a:p>
        </p:txBody>
      </p:sp>
      <p:sp>
        <p:nvSpPr>
          <p:cNvPr id="21" name="Rectangle 20">
            <a:extLst>
              <a:ext uri="{FF2B5EF4-FFF2-40B4-BE49-F238E27FC236}">
                <a16:creationId xmlns:a16="http://schemas.microsoft.com/office/drawing/2014/main" id="{28D286A1-08C0-413F-AD19-7D25EA49DB10}"/>
              </a:ext>
            </a:extLst>
          </p:cNvPr>
          <p:cNvSpPr/>
          <p:nvPr/>
        </p:nvSpPr>
        <p:spPr>
          <a:xfrm>
            <a:off x="2667000" y="4344769"/>
            <a:ext cx="1005840" cy="457200"/>
          </a:xfrm>
          <a:prstGeom prst="rect">
            <a:avLst/>
          </a:prstGeom>
          <a:solidFill>
            <a:schemeClr val="accent5">
              <a:lumMod val="60000"/>
              <a:lumOff val="4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Offset</a:t>
            </a:r>
          </a:p>
        </p:txBody>
      </p:sp>
      <p:sp>
        <p:nvSpPr>
          <p:cNvPr id="22" name="Rectangle 21">
            <a:extLst>
              <a:ext uri="{FF2B5EF4-FFF2-40B4-BE49-F238E27FC236}">
                <a16:creationId xmlns:a16="http://schemas.microsoft.com/office/drawing/2014/main" id="{31D52E34-01F6-4735-BD80-5843F1B7253F}"/>
              </a:ext>
            </a:extLst>
          </p:cNvPr>
          <p:cNvSpPr/>
          <p:nvPr/>
        </p:nvSpPr>
        <p:spPr>
          <a:xfrm>
            <a:off x="3672840" y="4344769"/>
            <a:ext cx="2560320" cy="457200"/>
          </a:xfrm>
          <a:prstGeom prst="rect">
            <a:avLst/>
          </a:prstGeom>
          <a:solidFill>
            <a:schemeClr val="accent5">
              <a:lumMod val="20000"/>
              <a:lumOff val="8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11 1000</a:t>
            </a:r>
          </a:p>
        </p:txBody>
      </p:sp>
      <p:sp>
        <p:nvSpPr>
          <p:cNvPr id="23" name="Rectangle 22">
            <a:extLst>
              <a:ext uri="{FF2B5EF4-FFF2-40B4-BE49-F238E27FC236}">
                <a16:creationId xmlns:a16="http://schemas.microsoft.com/office/drawing/2014/main" id="{C81B8014-C6A3-4E31-AAA6-A6587A5CEB66}"/>
              </a:ext>
            </a:extLst>
          </p:cNvPr>
          <p:cNvSpPr/>
          <p:nvPr/>
        </p:nvSpPr>
        <p:spPr>
          <a:xfrm>
            <a:off x="838200" y="4992236"/>
            <a:ext cx="5394960" cy="4572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bg1"/>
                </a:solidFill>
              </a:rPr>
              <a:t>Hints / Suggestions</a:t>
            </a:r>
          </a:p>
        </p:txBody>
      </p:sp>
      <p:sp>
        <p:nvSpPr>
          <p:cNvPr id="25" name="Rectangle 24">
            <a:extLst>
              <a:ext uri="{FF2B5EF4-FFF2-40B4-BE49-F238E27FC236}">
                <a16:creationId xmlns:a16="http://schemas.microsoft.com/office/drawing/2014/main" id="{361FB7AB-436C-476E-BD0C-615B95487E8E}"/>
              </a:ext>
            </a:extLst>
          </p:cNvPr>
          <p:cNvSpPr/>
          <p:nvPr/>
        </p:nvSpPr>
        <p:spPr>
          <a:xfrm>
            <a:off x="838200" y="5449436"/>
            <a:ext cx="2651760" cy="73152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You can save the tag as a decimal number.</a:t>
            </a:r>
          </a:p>
        </p:txBody>
      </p:sp>
      <p:sp>
        <p:nvSpPr>
          <p:cNvPr id="26" name="Rectangle 25">
            <a:extLst>
              <a:ext uri="{FF2B5EF4-FFF2-40B4-BE49-F238E27FC236}">
                <a16:creationId xmlns:a16="http://schemas.microsoft.com/office/drawing/2014/main" id="{F7B4F775-339D-4747-BE29-6916F63D35FE}"/>
              </a:ext>
            </a:extLst>
          </p:cNvPr>
          <p:cNvSpPr/>
          <p:nvPr/>
        </p:nvSpPr>
        <p:spPr>
          <a:xfrm>
            <a:off x="3581400" y="5449436"/>
            <a:ext cx="2651760" cy="73152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The offset is not used in this simulation.</a:t>
            </a:r>
          </a:p>
        </p:txBody>
      </p:sp>
      <p:graphicFrame>
        <p:nvGraphicFramePr>
          <p:cNvPr id="28" name="Table 12">
            <a:extLst>
              <a:ext uri="{FF2B5EF4-FFF2-40B4-BE49-F238E27FC236}">
                <a16:creationId xmlns:a16="http://schemas.microsoft.com/office/drawing/2014/main" id="{7520AF04-E44C-4F79-A6D4-FDA12430A591}"/>
              </a:ext>
            </a:extLst>
          </p:cNvPr>
          <p:cNvGraphicFramePr>
            <a:graphicFrameLocks noGrp="1"/>
          </p:cNvGraphicFramePr>
          <p:nvPr>
            <p:extLst>
              <p:ext uri="{D42A27DB-BD31-4B8C-83A1-F6EECF244321}">
                <p14:modId xmlns:p14="http://schemas.microsoft.com/office/powerpoint/2010/main" val="3426686024"/>
              </p:ext>
            </p:extLst>
          </p:nvPr>
        </p:nvGraphicFramePr>
        <p:xfrm>
          <a:off x="6764215" y="1754909"/>
          <a:ext cx="4794740" cy="4426050"/>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2">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r>
                        <a:rPr lang="en-US" sz="1800" dirty="0">
                          <a:sym typeface="Helvetica Neue"/>
                        </a:rPr>
                        <a:t>1048575</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defTabSz="914400">
                        <a:defRPr sz="1800"/>
                      </a:pPr>
                      <a:r>
                        <a:rPr lang="en-US" sz="1800" dirty="0">
                          <a:sym typeface="Helvetica Neue"/>
                        </a:rPr>
                        <a:t>7</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7</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Tree>
    <p:extLst>
      <p:ext uri="{BB962C8B-B14F-4D97-AF65-F5344CB8AC3E}">
        <p14:creationId xmlns:p14="http://schemas.microsoft.com/office/powerpoint/2010/main" val="395388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8" grpId="0" animBg="1"/>
      <p:bldP spid="20" grpId="0" animBg="1"/>
      <p:bldP spid="21" grpId="0" animBg="1"/>
      <p:bldP spid="22" grpId="0" animBg="1"/>
      <p:bldP spid="23"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p:txBody>
          <a:bodyPr/>
          <a:lstStyle/>
          <a:p>
            <a:r>
              <a:rPr lang="en-US" dirty="0"/>
              <a:t>Simulating the Cache: Fully Associative</a:t>
            </a:r>
          </a:p>
        </p:txBody>
      </p:sp>
      <p:sp>
        <p:nvSpPr>
          <p:cNvPr id="5" name="Text Placeholder 4">
            <a:extLst>
              <a:ext uri="{FF2B5EF4-FFF2-40B4-BE49-F238E27FC236}">
                <a16:creationId xmlns:a16="http://schemas.microsoft.com/office/drawing/2014/main" id="{32D86538-8C17-464F-87E9-8601D4A22A5E}"/>
              </a:ext>
            </a:extLst>
          </p:cNvPr>
          <p:cNvSpPr>
            <a:spLocks noGrp="1"/>
          </p:cNvSpPr>
          <p:nvPr>
            <p:ph type="body" sz="quarter" idx="11"/>
          </p:nvPr>
        </p:nvSpPr>
        <p:spPr/>
        <p:txBody>
          <a:bodyPr/>
          <a:lstStyle/>
          <a:p>
            <a:r>
              <a:rPr lang="en-US" dirty="0"/>
              <a:t>Example: Address = 0x1fffff78</a:t>
            </a:r>
          </a:p>
        </p:txBody>
      </p:sp>
      <p:graphicFrame>
        <p:nvGraphicFramePr>
          <p:cNvPr id="12" name="Table 12">
            <a:extLst>
              <a:ext uri="{FF2B5EF4-FFF2-40B4-BE49-F238E27FC236}">
                <a16:creationId xmlns:a16="http://schemas.microsoft.com/office/drawing/2014/main" id="{1AF96456-5C1A-4060-B4E1-A240D5777E45}"/>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023701980"/>
              </p:ext>
            </p:extLst>
          </p:nvPr>
        </p:nvGraphicFramePr>
        <p:xfrm>
          <a:off x="6764215" y="1754909"/>
          <a:ext cx="4794740" cy="4426050"/>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2">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r>
                        <a:rPr lang="en-US" sz="1800" dirty="0">
                          <a:sym typeface="Helvetica Neue"/>
                        </a:rPr>
                        <a:t>8388605</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Helvetica Neue"/>
                        </a:rPr>
                        <a:t>0</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Helvetica Neue"/>
                        </a:rPr>
                        <a:t>0</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Helvetica Neue"/>
                        </a:rPr>
                        <a:t>0</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Helvetica Neue"/>
                        </a:rPr>
                        <a:t>0</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Helvetica Neue"/>
                        </a:rPr>
                        <a:t>0</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sym typeface="Helvetica Neue"/>
                        </a:rPr>
                        <a:t>0</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defTabSz="914400">
                        <a:defRPr sz="1800"/>
                      </a:pPr>
                      <a:r>
                        <a:rPr lang="en-US" sz="1800" dirty="0">
                          <a:sym typeface="Helvetica Neue"/>
                        </a:rPr>
                        <a:t>7</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sym typeface="Helvetica Neue"/>
                        </a:rPr>
                        <a:t>0</a:t>
                      </a: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1754909"/>
            <a:ext cx="5394960" cy="4572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Fully associative , 512 byte cache, 64 byte line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DA65DD4-F691-45AD-8123-CDB2F524797C}"/>
                  </a:ext>
                </a:extLst>
              </p:cNvPr>
              <p:cNvSpPr/>
              <p:nvPr/>
            </p:nvSpPr>
            <p:spPr>
              <a:xfrm>
                <a:off x="838200" y="2402374"/>
                <a:ext cx="5394960" cy="4572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14:m>
                  <m:oMath xmlns:m="http://schemas.openxmlformats.org/officeDocument/2006/math">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512</m:t>
                        </m:r>
                      </m:num>
                      <m:den>
                        <m:r>
                          <a:rPr lang="en-US" sz="1600" b="0" i="1" smtClean="0">
                            <a:solidFill>
                              <a:schemeClr val="tx1"/>
                            </a:solidFill>
                            <a:latin typeface="Cambria Math" panose="02040503050406030204" pitchFamily="18" charset="0"/>
                          </a:rPr>
                          <m:t>64</m:t>
                        </m:r>
                      </m:den>
                    </m:f>
                    <m:r>
                      <a:rPr lang="en-US" sz="1600" b="0" i="1" smtClean="0">
                        <a:solidFill>
                          <a:schemeClr val="tx1"/>
                        </a:solidFill>
                        <a:latin typeface="Cambria Math" panose="02040503050406030204" pitchFamily="18" charset="0"/>
                      </a:rPr>
                      <m:t>=8</m:t>
                    </m:r>
                  </m:oMath>
                </a14:m>
                <a:r>
                  <a:rPr lang="en-US" sz="1600" dirty="0">
                    <a:solidFill>
                      <a:schemeClr val="tx1"/>
                    </a:solidFill>
                  </a:rPr>
                  <a:t> lines in the cache</a:t>
                </a:r>
              </a:p>
            </p:txBody>
          </p:sp>
        </mc:Choice>
        <mc:Fallback xmlns="">
          <p:sp>
            <p:nvSpPr>
              <p:cNvPr id="15" name="Rectangle 14">
                <a:extLst>
                  <a:ext uri="{FF2B5EF4-FFF2-40B4-BE49-F238E27FC236}">
                    <a16:creationId xmlns:a16="http://schemas.microsoft.com/office/drawing/2014/main" id="{1DA65DD4-F691-45AD-8123-CDB2F524797C}"/>
                  </a:ext>
                </a:extLst>
              </p:cNvPr>
              <p:cNvSpPr>
                <a:spLocks noRot="1" noChangeAspect="1" noMove="1" noResize="1" noEditPoints="1" noAdjustHandles="1" noChangeArrowheads="1" noChangeShapeType="1" noTextEdit="1"/>
              </p:cNvSpPr>
              <p:nvPr/>
            </p:nvSpPr>
            <p:spPr>
              <a:xfrm>
                <a:off x="838200" y="2402374"/>
                <a:ext cx="5394960" cy="457200"/>
              </a:xfrm>
              <a:prstGeom prst="rect">
                <a:avLst/>
              </a:prstGeom>
              <a:blipFill>
                <a:blip r:embed="rId3"/>
                <a:stretch>
                  <a:fillRect/>
                </a:stretch>
              </a:blipFill>
              <a:ln w="38100">
                <a:solidFill>
                  <a:schemeClr val="accent6"/>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305B811B-1501-4335-BDE8-EFB0CCBF42A3}"/>
              </a:ext>
            </a:extLst>
          </p:cNvPr>
          <p:cNvSpPr/>
          <p:nvPr/>
        </p:nvSpPr>
        <p:spPr>
          <a:xfrm>
            <a:off x="838200" y="3049839"/>
            <a:ext cx="5394960" cy="4572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Offset = 6 bits</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3697304"/>
            <a:ext cx="1005840" cy="4572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Tag</a:t>
            </a:r>
          </a:p>
        </p:txBody>
      </p:sp>
      <p:sp>
        <p:nvSpPr>
          <p:cNvPr id="16" name="Rectangle 15">
            <a:extLst>
              <a:ext uri="{FF2B5EF4-FFF2-40B4-BE49-F238E27FC236}">
                <a16:creationId xmlns:a16="http://schemas.microsoft.com/office/drawing/2014/main" id="{76564CFD-2242-43DC-9696-24737AAE98D6}"/>
              </a:ext>
            </a:extLst>
          </p:cNvPr>
          <p:cNvSpPr/>
          <p:nvPr/>
        </p:nvSpPr>
        <p:spPr>
          <a:xfrm>
            <a:off x="1844040" y="3697304"/>
            <a:ext cx="43891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0001 1111 1111 1111 1111 1111 01</a:t>
            </a:r>
          </a:p>
        </p:txBody>
      </p:sp>
      <p:sp>
        <p:nvSpPr>
          <p:cNvPr id="21" name="Rectangle 20">
            <a:extLst>
              <a:ext uri="{FF2B5EF4-FFF2-40B4-BE49-F238E27FC236}">
                <a16:creationId xmlns:a16="http://schemas.microsoft.com/office/drawing/2014/main" id="{28D286A1-08C0-413F-AD19-7D25EA49DB10}"/>
              </a:ext>
            </a:extLst>
          </p:cNvPr>
          <p:cNvSpPr/>
          <p:nvPr/>
        </p:nvSpPr>
        <p:spPr>
          <a:xfrm>
            <a:off x="838200" y="4344769"/>
            <a:ext cx="1005840" cy="457200"/>
          </a:xfrm>
          <a:prstGeom prst="rect">
            <a:avLst/>
          </a:prstGeom>
          <a:solidFill>
            <a:schemeClr val="accent5">
              <a:lumMod val="60000"/>
              <a:lumOff val="4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Offset</a:t>
            </a:r>
          </a:p>
        </p:txBody>
      </p:sp>
      <p:sp>
        <p:nvSpPr>
          <p:cNvPr id="22" name="Rectangle 21">
            <a:extLst>
              <a:ext uri="{FF2B5EF4-FFF2-40B4-BE49-F238E27FC236}">
                <a16:creationId xmlns:a16="http://schemas.microsoft.com/office/drawing/2014/main" id="{31D52E34-01F6-4735-BD80-5843F1B7253F}"/>
              </a:ext>
            </a:extLst>
          </p:cNvPr>
          <p:cNvSpPr/>
          <p:nvPr/>
        </p:nvSpPr>
        <p:spPr>
          <a:xfrm>
            <a:off x="1844040" y="4344769"/>
            <a:ext cx="4389120" cy="457200"/>
          </a:xfrm>
          <a:prstGeom prst="rect">
            <a:avLst/>
          </a:prstGeom>
          <a:solidFill>
            <a:schemeClr val="accent5">
              <a:lumMod val="20000"/>
              <a:lumOff val="8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11 1000 </a:t>
            </a:r>
          </a:p>
        </p:txBody>
      </p:sp>
      <p:sp>
        <p:nvSpPr>
          <p:cNvPr id="23" name="Rectangle 22">
            <a:extLst>
              <a:ext uri="{FF2B5EF4-FFF2-40B4-BE49-F238E27FC236}">
                <a16:creationId xmlns:a16="http://schemas.microsoft.com/office/drawing/2014/main" id="{C81B8014-C6A3-4E31-AAA6-A6587A5CEB66}"/>
              </a:ext>
            </a:extLst>
          </p:cNvPr>
          <p:cNvSpPr/>
          <p:nvPr/>
        </p:nvSpPr>
        <p:spPr>
          <a:xfrm>
            <a:off x="838200" y="4992236"/>
            <a:ext cx="5394960" cy="4572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bg1"/>
                </a:solidFill>
              </a:rPr>
              <a:t>Hints / Suggestions</a:t>
            </a:r>
          </a:p>
        </p:txBody>
      </p:sp>
      <p:sp>
        <p:nvSpPr>
          <p:cNvPr id="25" name="Rectangle 24">
            <a:extLst>
              <a:ext uri="{FF2B5EF4-FFF2-40B4-BE49-F238E27FC236}">
                <a16:creationId xmlns:a16="http://schemas.microsoft.com/office/drawing/2014/main" id="{361FB7AB-436C-476E-BD0C-615B95487E8E}"/>
              </a:ext>
            </a:extLst>
          </p:cNvPr>
          <p:cNvSpPr/>
          <p:nvPr/>
        </p:nvSpPr>
        <p:spPr>
          <a:xfrm>
            <a:off x="838200" y="5449436"/>
            <a:ext cx="2651760" cy="73152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You can save the tag as a decimal number.</a:t>
            </a:r>
          </a:p>
        </p:txBody>
      </p:sp>
      <p:sp>
        <p:nvSpPr>
          <p:cNvPr id="26" name="Rectangle 25">
            <a:extLst>
              <a:ext uri="{FF2B5EF4-FFF2-40B4-BE49-F238E27FC236}">
                <a16:creationId xmlns:a16="http://schemas.microsoft.com/office/drawing/2014/main" id="{F7B4F775-339D-4747-BE29-6916F63D35FE}"/>
              </a:ext>
            </a:extLst>
          </p:cNvPr>
          <p:cNvSpPr/>
          <p:nvPr/>
        </p:nvSpPr>
        <p:spPr>
          <a:xfrm>
            <a:off x="3581400" y="5449436"/>
            <a:ext cx="2651760" cy="73152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The offset is not used in this simulation.</a:t>
            </a:r>
          </a:p>
        </p:txBody>
      </p:sp>
    </p:spTree>
    <p:extLst>
      <p:ext uri="{BB962C8B-B14F-4D97-AF65-F5344CB8AC3E}">
        <p14:creationId xmlns:p14="http://schemas.microsoft.com/office/powerpoint/2010/main" val="260046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p:txBody>
          <a:bodyPr/>
          <a:lstStyle/>
          <a:p>
            <a:r>
              <a:rPr lang="en-US" dirty="0"/>
              <a:t>Simulating the Cache: Set Associative</a:t>
            </a:r>
          </a:p>
        </p:txBody>
      </p:sp>
      <p:sp>
        <p:nvSpPr>
          <p:cNvPr id="5" name="Text Placeholder 4">
            <a:extLst>
              <a:ext uri="{FF2B5EF4-FFF2-40B4-BE49-F238E27FC236}">
                <a16:creationId xmlns:a16="http://schemas.microsoft.com/office/drawing/2014/main" id="{32D86538-8C17-464F-87E9-8601D4A22A5E}"/>
              </a:ext>
            </a:extLst>
          </p:cNvPr>
          <p:cNvSpPr>
            <a:spLocks noGrp="1"/>
          </p:cNvSpPr>
          <p:nvPr>
            <p:ph type="body" sz="quarter" idx="11"/>
          </p:nvPr>
        </p:nvSpPr>
        <p:spPr/>
        <p:txBody>
          <a:bodyPr/>
          <a:lstStyle/>
          <a:p>
            <a:r>
              <a:rPr lang="en-US" dirty="0"/>
              <a:t>Example: Address = 0x1fffff78</a:t>
            </a:r>
          </a:p>
        </p:txBody>
      </p:sp>
      <p:graphicFrame>
        <p:nvGraphicFramePr>
          <p:cNvPr id="12" name="Table 12">
            <a:extLst>
              <a:ext uri="{FF2B5EF4-FFF2-40B4-BE49-F238E27FC236}">
                <a16:creationId xmlns:a16="http://schemas.microsoft.com/office/drawing/2014/main" id="{1AF96456-5C1A-4060-B4E1-A240D5777E4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484479150"/>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defTabSz="914400">
                        <a:defRPr sz="1800"/>
                      </a:pPr>
                      <a:r>
                        <a:rPr lang="en-US" sz="1800" dirty="0">
                          <a:sym typeface="Helvetica Neue"/>
                        </a:rPr>
                        <a:t>0</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defTabSz="914400">
                        <a:defRPr sz="1800"/>
                      </a:pPr>
                      <a:r>
                        <a:rPr lang="en-US" sz="1800" dirty="0">
                          <a:sym typeface="Helvetica Neue"/>
                        </a:rPr>
                        <a:t>2</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defTabSz="914400">
                        <a:defRPr sz="1800"/>
                      </a:pPr>
                      <a:r>
                        <a:rPr lang="en-US" sz="1800">
                          <a:sym typeface="Helvetica Neue"/>
                        </a:rPr>
                        <a:t>2097151</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r>
                        <a:rPr lang="en-US" sz="1800" dirty="0">
                          <a:sym typeface="Helvetica Neue"/>
                        </a:rPr>
                        <a:t>1</a:t>
                      </a: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defTabSz="914400">
                        <a:defRPr sz="1800"/>
                      </a:pPr>
                      <a:r>
                        <a:rPr lang="en-US" sz="1800" dirty="0">
                          <a:sym typeface="Helvetica Neue"/>
                        </a:rPr>
                        <a:t>3</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defTabSz="914400">
                        <a:defRPr sz="1800"/>
                      </a:pPr>
                      <a:r>
                        <a:rPr lang="en-US" sz="1800" dirty="0">
                          <a:sym typeface="Helvetica Neue"/>
                        </a:rPr>
                        <a:t>4</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defTabSz="914400">
                        <a:defRPr sz="1800"/>
                      </a:pPr>
                      <a:r>
                        <a:rPr lang="en-US" sz="1800" dirty="0">
                          <a:sym typeface="Helvetica Neue"/>
                        </a:rPr>
                        <a:t>5</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defTabSz="914400">
                        <a:defRPr sz="1800"/>
                      </a:pPr>
                      <a:r>
                        <a:rPr lang="en-US" sz="1800" dirty="0">
                          <a:sym typeface="Helvetica Neue"/>
                        </a:rPr>
                        <a:t>6</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defTabSz="914400">
                        <a:defRPr sz="1800"/>
                      </a:pPr>
                      <a:r>
                        <a:rPr lang="en-US" sz="1800" dirty="0">
                          <a:sym typeface="Helvetica Neue"/>
                        </a:rPr>
                        <a:t>7</a:t>
                      </a:r>
                      <a:endParaRPr sz="1800" dirty="0">
                        <a:sym typeface="Helvetica Neue"/>
                      </a:endParaRPr>
                    </a:p>
                  </a:txBody>
                  <a:tcPr marL="50800" marR="50800" marT="50800" marB="50800" anchor="ctr" horzOverflow="overflow">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lnR>
                      <a:noFill/>
                    </a:lnR>
                  </a:tcPr>
                </a:tc>
                <a:tc>
                  <a:txBody>
                    <a:bodyPr/>
                    <a:lstStyle/>
                    <a:p>
                      <a:pPr algn="ctr" defTabSz="914400">
                        <a:defRPr sz="1800"/>
                      </a:pPr>
                      <a:endParaRPr sz="1800" dirty="0">
                        <a:sym typeface="Helvetica Neue"/>
                      </a:endParaRPr>
                    </a:p>
                  </a:txBody>
                  <a:tcPr marL="50800" marR="50800" marT="50800" marB="50800" anchor="ct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1754909"/>
            <a:ext cx="5394960" cy="4572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Two way set associative, 512 byte cache, 64 byte line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DA65DD4-F691-45AD-8123-CDB2F524797C}"/>
                  </a:ext>
                </a:extLst>
              </p:cNvPr>
              <p:cNvSpPr/>
              <p:nvPr/>
            </p:nvSpPr>
            <p:spPr>
              <a:xfrm>
                <a:off x="838200" y="2402374"/>
                <a:ext cx="5394960" cy="45720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14:m>
                  <m:oMath xmlns:m="http://schemas.openxmlformats.org/officeDocument/2006/math">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512</m:t>
                        </m:r>
                      </m:num>
                      <m:den>
                        <m:r>
                          <a:rPr lang="en-US" sz="1600" b="0" i="1" smtClean="0">
                            <a:solidFill>
                              <a:schemeClr val="tx1"/>
                            </a:solidFill>
                            <a:latin typeface="Cambria Math" panose="02040503050406030204" pitchFamily="18" charset="0"/>
                          </a:rPr>
                          <m:t>64</m:t>
                        </m:r>
                      </m:den>
                    </m:f>
                    <m:r>
                      <a:rPr lang="en-US" sz="1600" b="0" i="1" smtClean="0">
                        <a:solidFill>
                          <a:schemeClr val="tx1"/>
                        </a:solidFill>
                        <a:latin typeface="Cambria Math" panose="02040503050406030204" pitchFamily="18" charset="0"/>
                      </a:rPr>
                      <m:t>=8</m:t>
                    </m:r>
                  </m:oMath>
                </a14:m>
                <a:r>
                  <a:rPr lang="en-US" sz="1600" dirty="0">
                    <a:solidFill>
                      <a:schemeClr val="tx1"/>
                    </a:solidFill>
                  </a:rPr>
                  <a:t> lines in the cache</a:t>
                </a:r>
              </a:p>
            </p:txBody>
          </p:sp>
        </mc:Choice>
        <mc:Fallback xmlns="">
          <p:sp>
            <p:nvSpPr>
              <p:cNvPr id="15" name="Rectangle 14">
                <a:extLst>
                  <a:ext uri="{FF2B5EF4-FFF2-40B4-BE49-F238E27FC236}">
                    <a16:creationId xmlns:a16="http://schemas.microsoft.com/office/drawing/2014/main" id="{1DA65DD4-F691-45AD-8123-CDB2F524797C}"/>
                  </a:ext>
                </a:extLst>
              </p:cNvPr>
              <p:cNvSpPr>
                <a:spLocks noRot="1" noChangeAspect="1" noMove="1" noResize="1" noEditPoints="1" noAdjustHandles="1" noChangeArrowheads="1" noChangeShapeType="1" noTextEdit="1"/>
              </p:cNvSpPr>
              <p:nvPr/>
            </p:nvSpPr>
            <p:spPr>
              <a:xfrm>
                <a:off x="838200" y="2402374"/>
                <a:ext cx="5394960" cy="457200"/>
              </a:xfrm>
              <a:prstGeom prst="rect">
                <a:avLst/>
              </a:prstGeom>
              <a:blipFill>
                <a:blip r:embed="rId3"/>
                <a:stretch>
                  <a:fillRect/>
                </a:stretch>
              </a:blipFill>
              <a:ln w="38100">
                <a:solidFill>
                  <a:schemeClr val="accent6"/>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305B811B-1501-4335-BDE8-EFB0CCBF42A3}"/>
              </a:ext>
            </a:extLst>
          </p:cNvPr>
          <p:cNvSpPr/>
          <p:nvPr/>
        </p:nvSpPr>
        <p:spPr>
          <a:xfrm>
            <a:off x="838200" y="3049839"/>
            <a:ext cx="5394960" cy="4572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Offset = 6 bits</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3697304"/>
            <a:ext cx="822960" cy="4572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Tag</a:t>
            </a:r>
          </a:p>
        </p:txBody>
      </p:sp>
      <p:sp>
        <p:nvSpPr>
          <p:cNvPr id="16" name="Rectangle 15">
            <a:extLst>
              <a:ext uri="{FF2B5EF4-FFF2-40B4-BE49-F238E27FC236}">
                <a16:creationId xmlns:a16="http://schemas.microsoft.com/office/drawing/2014/main" id="{76564CFD-2242-43DC-9696-24737AAE98D6}"/>
              </a:ext>
            </a:extLst>
          </p:cNvPr>
          <p:cNvSpPr/>
          <p:nvPr/>
        </p:nvSpPr>
        <p:spPr>
          <a:xfrm>
            <a:off x="1661160" y="3697304"/>
            <a:ext cx="457200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0001 1111 1111 1111 1111 1111 </a:t>
            </a:r>
          </a:p>
        </p:txBody>
      </p:sp>
      <p:sp>
        <p:nvSpPr>
          <p:cNvPr id="18" name="Rectangle 17">
            <a:extLst>
              <a:ext uri="{FF2B5EF4-FFF2-40B4-BE49-F238E27FC236}">
                <a16:creationId xmlns:a16="http://schemas.microsoft.com/office/drawing/2014/main" id="{AE8E3805-01E1-4963-92CE-E5D205F4E29D}"/>
              </a:ext>
            </a:extLst>
          </p:cNvPr>
          <p:cNvSpPr/>
          <p:nvPr/>
        </p:nvSpPr>
        <p:spPr>
          <a:xfrm>
            <a:off x="838200" y="4344769"/>
            <a:ext cx="822960" cy="457200"/>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Set</a:t>
            </a:r>
          </a:p>
        </p:txBody>
      </p:sp>
      <p:sp>
        <p:nvSpPr>
          <p:cNvPr id="20" name="Rectangle 19">
            <a:extLst>
              <a:ext uri="{FF2B5EF4-FFF2-40B4-BE49-F238E27FC236}">
                <a16:creationId xmlns:a16="http://schemas.microsoft.com/office/drawing/2014/main" id="{74638AF7-8404-47E7-A527-F274B461FC81}"/>
              </a:ext>
            </a:extLst>
          </p:cNvPr>
          <p:cNvSpPr/>
          <p:nvPr/>
        </p:nvSpPr>
        <p:spPr>
          <a:xfrm>
            <a:off x="1661160" y="4344769"/>
            <a:ext cx="822960" cy="45720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01</a:t>
            </a:r>
          </a:p>
        </p:txBody>
      </p:sp>
      <p:sp>
        <p:nvSpPr>
          <p:cNvPr id="21" name="Rectangle 20">
            <a:extLst>
              <a:ext uri="{FF2B5EF4-FFF2-40B4-BE49-F238E27FC236}">
                <a16:creationId xmlns:a16="http://schemas.microsoft.com/office/drawing/2014/main" id="{28D286A1-08C0-413F-AD19-7D25EA49DB10}"/>
              </a:ext>
            </a:extLst>
          </p:cNvPr>
          <p:cNvSpPr/>
          <p:nvPr/>
        </p:nvSpPr>
        <p:spPr>
          <a:xfrm>
            <a:off x="2667000" y="4344769"/>
            <a:ext cx="1005840" cy="457200"/>
          </a:xfrm>
          <a:prstGeom prst="rect">
            <a:avLst/>
          </a:prstGeom>
          <a:solidFill>
            <a:schemeClr val="accent5">
              <a:lumMod val="60000"/>
              <a:lumOff val="4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Offset</a:t>
            </a:r>
          </a:p>
        </p:txBody>
      </p:sp>
      <p:sp>
        <p:nvSpPr>
          <p:cNvPr id="22" name="Rectangle 21">
            <a:extLst>
              <a:ext uri="{FF2B5EF4-FFF2-40B4-BE49-F238E27FC236}">
                <a16:creationId xmlns:a16="http://schemas.microsoft.com/office/drawing/2014/main" id="{31D52E34-01F6-4735-BD80-5843F1B7253F}"/>
              </a:ext>
            </a:extLst>
          </p:cNvPr>
          <p:cNvSpPr/>
          <p:nvPr/>
        </p:nvSpPr>
        <p:spPr>
          <a:xfrm>
            <a:off x="3672840" y="4344769"/>
            <a:ext cx="2560320" cy="457200"/>
          </a:xfrm>
          <a:prstGeom prst="rect">
            <a:avLst/>
          </a:prstGeom>
          <a:solidFill>
            <a:schemeClr val="accent5">
              <a:lumMod val="20000"/>
              <a:lumOff val="8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11 1000</a:t>
            </a:r>
          </a:p>
        </p:txBody>
      </p:sp>
      <p:sp>
        <p:nvSpPr>
          <p:cNvPr id="23" name="Rectangle 22">
            <a:extLst>
              <a:ext uri="{FF2B5EF4-FFF2-40B4-BE49-F238E27FC236}">
                <a16:creationId xmlns:a16="http://schemas.microsoft.com/office/drawing/2014/main" id="{C81B8014-C6A3-4E31-AAA6-A6587A5CEB66}"/>
              </a:ext>
            </a:extLst>
          </p:cNvPr>
          <p:cNvSpPr/>
          <p:nvPr/>
        </p:nvSpPr>
        <p:spPr>
          <a:xfrm>
            <a:off x="838200" y="4992236"/>
            <a:ext cx="5394960" cy="4572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bg1"/>
                </a:solidFill>
              </a:rPr>
              <a:t>Hints / Suggestions</a:t>
            </a:r>
          </a:p>
        </p:txBody>
      </p:sp>
      <p:sp>
        <p:nvSpPr>
          <p:cNvPr id="25" name="Rectangle 24">
            <a:extLst>
              <a:ext uri="{FF2B5EF4-FFF2-40B4-BE49-F238E27FC236}">
                <a16:creationId xmlns:a16="http://schemas.microsoft.com/office/drawing/2014/main" id="{361FB7AB-436C-476E-BD0C-615B95487E8E}"/>
              </a:ext>
            </a:extLst>
          </p:cNvPr>
          <p:cNvSpPr/>
          <p:nvPr/>
        </p:nvSpPr>
        <p:spPr>
          <a:xfrm>
            <a:off x="838200" y="5449436"/>
            <a:ext cx="2651760" cy="73152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You can save the tag as a decimal number.</a:t>
            </a:r>
          </a:p>
        </p:txBody>
      </p:sp>
      <p:sp>
        <p:nvSpPr>
          <p:cNvPr id="26" name="Rectangle 25">
            <a:extLst>
              <a:ext uri="{FF2B5EF4-FFF2-40B4-BE49-F238E27FC236}">
                <a16:creationId xmlns:a16="http://schemas.microsoft.com/office/drawing/2014/main" id="{F7B4F775-339D-4747-BE29-6916F63D35FE}"/>
              </a:ext>
            </a:extLst>
          </p:cNvPr>
          <p:cNvSpPr/>
          <p:nvPr/>
        </p:nvSpPr>
        <p:spPr>
          <a:xfrm>
            <a:off x="3581400" y="5449436"/>
            <a:ext cx="2651760" cy="73152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The offset is not used in this simulation.</a:t>
            </a:r>
          </a:p>
        </p:txBody>
      </p:sp>
    </p:spTree>
    <p:extLst>
      <p:ext uri="{BB962C8B-B14F-4D97-AF65-F5344CB8AC3E}">
        <p14:creationId xmlns:p14="http://schemas.microsoft.com/office/powerpoint/2010/main" val="60063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Simulating the Cache</a:t>
            </a:r>
          </a:p>
        </p:txBody>
      </p:sp>
      <p:graphicFrame>
        <p:nvGraphicFramePr>
          <p:cNvPr id="12" name="Table 12">
            <a:extLst>
              <a:ext uri="{FF2B5EF4-FFF2-40B4-BE49-F238E27FC236}">
                <a16:creationId xmlns:a16="http://schemas.microsoft.com/office/drawing/2014/main" id="{1AF96456-5C1A-4060-B4E1-A240D5777E45}"/>
              </a:ext>
            </a:extLst>
          </p:cNvPr>
          <p:cNvGraphicFramePr>
            <a:graphicFrameLocks noGrp="1"/>
          </p:cNvGraphicFramePr>
          <p:nvPr>
            <p:extLst>
              <p:ext uri="{D42A27DB-BD31-4B8C-83A1-F6EECF244321}">
                <p14:modId xmlns:p14="http://schemas.microsoft.com/office/powerpoint/2010/main" val="369753464"/>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a:r>
                        <a:rPr lang="en-US" dirty="0"/>
                        <a:t>0</a:t>
                      </a:r>
                    </a:p>
                  </a:txBody>
                  <a:tcPr anchor="ctr">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a:r>
                        <a:rPr lang="en-US" dirty="0"/>
                        <a:t>3323</a:t>
                      </a:r>
                    </a:p>
                  </a:txBody>
                  <a:tcPr anchor="ctr">
                    <a:lnL w="12700" cap="flat" cmpd="sng" algn="ctr">
                      <a:noFill/>
                      <a:prstDash val="solid"/>
                      <a:round/>
                      <a:headEnd type="none" w="med" len="med"/>
                      <a:tailEnd type="none" w="med" len="med"/>
                    </a:lnL>
                    <a:lnR>
                      <a:noFill/>
                    </a:lnR>
                  </a:tcPr>
                </a:tc>
                <a:tc>
                  <a:txBody>
                    <a:bodyPr/>
                    <a:lstStyle/>
                    <a:p>
                      <a:pPr algn="ctr"/>
                      <a:r>
                        <a:rPr lang="en-US" dirty="0"/>
                        <a:t>7</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a:r>
                        <a:rPr lang="en-US" dirty="0"/>
                        <a:t>1</a:t>
                      </a:r>
                    </a:p>
                  </a:txBody>
                  <a:tcPr anchor="ctr">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a:r>
                        <a:rPr lang="en-US" dirty="0"/>
                        <a:t>444320</a:t>
                      </a:r>
                    </a:p>
                  </a:txBody>
                  <a:tcPr anchor="ctr">
                    <a:lnL w="12700" cap="flat" cmpd="sng" algn="ctr">
                      <a:noFill/>
                      <a:prstDash val="solid"/>
                      <a:round/>
                      <a:headEnd type="none" w="med" len="med"/>
                      <a:tailEnd type="none" w="med" len="med"/>
                    </a:lnL>
                    <a:lnR>
                      <a:noFill/>
                    </a:lnR>
                  </a:tcPr>
                </a:tc>
                <a:tc>
                  <a:txBody>
                    <a:bodyPr/>
                    <a:lstStyle/>
                    <a:p>
                      <a:pPr algn="ctr"/>
                      <a:r>
                        <a:rPr lang="en-US" dirty="0"/>
                        <a:t>4</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a:r>
                        <a:rPr lang="en-US" dirty="0"/>
                        <a:t>2</a:t>
                      </a:r>
                    </a:p>
                  </a:txBody>
                  <a:tcPr anchor="ctr">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a:r>
                        <a:rPr lang="en-US" dirty="0"/>
                        <a:t>3420</a:t>
                      </a:r>
                    </a:p>
                  </a:txBody>
                  <a:tcPr anchor="ctr">
                    <a:lnL w="12700" cap="flat" cmpd="sng" algn="ctr">
                      <a:noFill/>
                      <a:prstDash val="solid"/>
                      <a:round/>
                      <a:headEnd type="none" w="med" len="med"/>
                      <a:tailEnd type="none" w="med" len="med"/>
                    </a:lnL>
                    <a:lnR>
                      <a:noFill/>
                    </a:lnR>
                  </a:tcPr>
                </a:tc>
                <a:tc>
                  <a:txBody>
                    <a:bodyPr/>
                    <a:lstStyle/>
                    <a:p>
                      <a:pPr algn="ctr"/>
                      <a:r>
                        <a:rPr lang="en-US" dirty="0"/>
                        <a:t>2</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a:r>
                        <a:rPr lang="en-US" dirty="0"/>
                        <a:t>3</a:t>
                      </a:r>
                    </a:p>
                  </a:txBody>
                  <a:tcPr anchor="ctr">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a:r>
                        <a:rPr lang="en-US" dirty="0"/>
                        <a:t>4</a:t>
                      </a:r>
                    </a:p>
                  </a:txBody>
                  <a:tcPr anchor="ctr">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a:r>
                        <a:rPr lang="en-US" dirty="0"/>
                        <a:t>424242</a:t>
                      </a:r>
                    </a:p>
                  </a:txBody>
                  <a:tcPr anchor="ctr">
                    <a:lnL w="12700" cap="flat" cmpd="sng" algn="ctr">
                      <a:noFill/>
                      <a:prstDash val="solid"/>
                      <a:round/>
                      <a:headEnd type="none" w="med" len="med"/>
                      <a:tailEnd type="none" w="med" len="med"/>
                    </a:lnL>
                    <a:lnR>
                      <a:noFill/>
                    </a:lnR>
                  </a:tcPr>
                </a:tc>
                <a:tc>
                  <a:txBody>
                    <a:bodyPr/>
                    <a:lstStyle/>
                    <a:p>
                      <a:pPr algn="ctr"/>
                      <a:r>
                        <a:rPr lang="en-US" dirty="0"/>
                        <a:t>1</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a:r>
                        <a:rPr lang="en-US" dirty="0"/>
                        <a:t>5</a:t>
                      </a:r>
                    </a:p>
                  </a:txBody>
                  <a:tcPr anchor="ctr">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a:r>
                        <a:rPr lang="en-US" dirty="0"/>
                        <a:t>6</a:t>
                      </a:r>
                    </a:p>
                  </a:txBody>
                  <a:tcPr anchor="ctr">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a:r>
                        <a:rPr lang="en-US" dirty="0"/>
                        <a:t>1048575</a:t>
                      </a:r>
                    </a:p>
                  </a:txBody>
                  <a:tcPr anchor="ctr">
                    <a:lnL w="12700" cap="flat" cmpd="sng" algn="ctr">
                      <a:noFill/>
                      <a:prstDash val="solid"/>
                      <a:round/>
                      <a:headEnd type="none" w="med" len="med"/>
                      <a:tailEnd type="none" w="med" len="med"/>
                    </a:lnL>
                    <a:lnR>
                      <a:noFill/>
                    </a:lnR>
                  </a:tcPr>
                </a:tc>
                <a:tc>
                  <a:txBody>
                    <a:bodyPr/>
                    <a:lstStyle/>
                    <a:p>
                      <a:pPr algn="ctr"/>
                      <a:r>
                        <a:rPr lang="en-US" dirty="0"/>
                        <a:t>3</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a:r>
                        <a:rPr lang="en-US" dirty="0"/>
                        <a:t>7</a:t>
                      </a:r>
                    </a:p>
                  </a:txBody>
                  <a:tcPr anchor="ctr">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a:r>
                        <a:rPr lang="en-US" dirty="0"/>
                        <a:t>2300</a:t>
                      </a:r>
                    </a:p>
                  </a:txBody>
                  <a:tcPr anchor="ctr">
                    <a:lnL w="12700" cap="flat" cmpd="sng" algn="ctr">
                      <a:noFill/>
                      <a:prstDash val="solid"/>
                      <a:round/>
                      <a:headEnd type="none" w="med" len="med"/>
                      <a:tailEnd type="none" w="med" len="med"/>
                    </a:lnL>
                    <a:lnR>
                      <a:noFill/>
                    </a:lnR>
                  </a:tcPr>
                </a:tc>
                <a:tc>
                  <a:txBody>
                    <a:bodyPr/>
                    <a:lstStyle/>
                    <a:p>
                      <a:pPr algn="ctr"/>
                      <a:r>
                        <a:rPr lang="en-US" dirty="0"/>
                        <a:t>10</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1389146"/>
            <a:ext cx="5212080" cy="64008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Once you have your data structure, read the addresses.</a:t>
            </a:r>
          </a:p>
        </p:txBody>
      </p:sp>
      <p:sp>
        <p:nvSpPr>
          <p:cNvPr id="8" name="Rectangle 7">
            <a:extLst>
              <a:ext uri="{FF2B5EF4-FFF2-40B4-BE49-F238E27FC236}">
                <a16:creationId xmlns:a16="http://schemas.microsoft.com/office/drawing/2014/main" id="{9E8BDCED-10D1-4DFF-B77B-3622CC8477FD}"/>
              </a:ext>
            </a:extLst>
          </p:cNvPr>
          <p:cNvSpPr/>
          <p:nvPr/>
        </p:nvSpPr>
        <p:spPr>
          <a:xfrm>
            <a:off x="838200" y="2242733"/>
            <a:ext cx="5212080" cy="36576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For each address:</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2741785"/>
            <a:ext cx="5212080" cy="36576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Get tag and line or set (see example problems)</a:t>
            </a:r>
          </a:p>
        </p:txBody>
      </p:sp>
      <p:sp>
        <p:nvSpPr>
          <p:cNvPr id="9" name="Rectangle 8">
            <a:extLst>
              <a:ext uri="{FF2B5EF4-FFF2-40B4-BE49-F238E27FC236}">
                <a16:creationId xmlns:a16="http://schemas.microsoft.com/office/drawing/2014/main" id="{E0911873-D6C3-4809-889B-488DB17EBF0D}"/>
              </a:ext>
            </a:extLst>
          </p:cNvPr>
          <p:cNvSpPr/>
          <p:nvPr/>
        </p:nvSpPr>
        <p:spPr>
          <a:xfrm>
            <a:off x="838200" y="3240837"/>
            <a:ext cx="5212080" cy="64008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Map the address to where it could be in your data structure</a:t>
            </a:r>
          </a:p>
        </p:txBody>
      </p:sp>
      <p:sp>
        <p:nvSpPr>
          <p:cNvPr id="18" name="Rectangle 17">
            <a:extLst>
              <a:ext uri="{FF2B5EF4-FFF2-40B4-BE49-F238E27FC236}">
                <a16:creationId xmlns:a16="http://schemas.microsoft.com/office/drawing/2014/main" id="{0F400870-72FA-4102-BB1D-F3E46F3F2BF1}"/>
              </a:ext>
            </a:extLst>
          </p:cNvPr>
          <p:cNvSpPr/>
          <p:nvPr/>
        </p:nvSpPr>
        <p:spPr>
          <a:xfrm>
            <a:off x="838200" y="4105649"/>
            <a:ext cx="5212080" cy="64008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Look in the data structure to see if the block is already there (i.e. check tags)</a:t>
            </a:r>
          </a:p>
        </p:txBody>
      </p:sp>
      <p:sp>
        <p:nvSpPr>
          <p:cNvPr id="16" name="Rectangle 15">
            <a:extLst>
              <a:ext uri="{FF2B5EF4-FFF2-40B4-BE49-F238E27FC236}">
                <a16:creationId xmlns:a16="http://schemas.microsoft.com/office/drawing/2014/main" id="{BBE188D1-B19A-4D26-AAB4-A0B40168C10B}"/>
              </a:ext>
            </a:extLst>
          </p:cNvPr>
          <p:cNvSpPr/>
          <p:nvPr/>
        </p:nvSpPr>
        <p:spPr>
          <a:xfrm>
            <a:off x="838200" y="4876379"/>
            <a:ext cx="5212080" cy="36576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If it is, it’s a hit.</a:t>
            </a:r>
          </a:p>
        </p:txBody>
      </p:sp>
      <p:sp>
        <p:nvSpPr>
          <p:cNvPr id="20" name="Rectangle 19">
            <a:extLst>
              <a:ext uri="{FF2B5EF4-FFF2-40B4-BE49-F238E27FC236}">
                <a16:creationId xmlns:a16="http://schemas.microsoft.com/office/drawing/2014/main" id="{38E3136D-E6DF-4832-A0F5-0EBE3662EEFC}"/>
              </a:ext>
            </a:extLst>
          </p:cNvPr>
          <p:cNvSpPr/>
          <p:nvPr/>
        </p:nvSpPr>
        <p:spPr>
          <a:xfrm>
            <a:off x="838200" y="5372789"/>
            <a:ext cx="5212080" cy="36576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If not, it’s a miss.  Place block in cache. </a:t>
            </a:r>
          </a:p>
        </p:txBody>
      </p:sp>
      <p:sp>
        <p:nvSpPr>
          <p:cNvPr id="21" name="Rectangle 20">
            <a:extLst>
              <a:ext uri="{FF2B5EF4-FFF2-40B4-BE49-F238E27FC236}">
                <a16:creationId xmlns:a16="http://schemas.microsoft.com/office/drawing/2014/main" id="{6BB8E6AA-ACBE-429F-95D8-8398F4A05F09}"/>
              </a:ext>
            </a:extLst>
          </p:cNvPr>
          <p:cNvSpPr/>
          <p:nvPr/>
        </p:nvSpPr>
        <p:spPr>
          <a:xfrm>
            <a:off x="838200" y="5869199"/>
            <a:ext cx="5212080" cy="3657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bg1"/>
                </a:solidFill>
              </a:rPr>
              <a:t>Least recently used (LRU) vs. first in, first out (FIFO)</a:t>
            </a:r>
          </a:p>
        </p:txBody>
      </p:sp>
    </p:spTree>
    <p:extLst>
      <p:ext uri="{BB962C8B-B14F-4D97-AF65-F5344CB8AC3E}">
        <p14:creationId xmlns:p14="http://schemas.microsoft.com/office/powerpoint/2010/main" val="33408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9271-FC65-405D-9438-E377C0130F7A}"/>
              </a:ext>
            </a:extLst>
          </p:cNvPr>
          <p:cNvSpPr>
            <a:spLocks noGrp="1"/>
          </p:cNvSpPr>
          <p:nvPr>
            <p:ph type="title"/>
          </p:nvPr>
        </p:nvSpPr>
        <p:spPr/>
        <p:txBody>
          <a:bodyPr/>
          <a:lstStyle/>
          <a:p>
            <a:r>
              <a:rPr lang="en-US" dirty="0"/>
              <a:t>Counter Variable</a:t>
            </a:r>
          </a:p>
        </p:txBody>
      </p:sp>
      <p:sp>
        <p:nvSpPr>
          <p:cNvPr id="16" name="Rectangle 15">
            <a:extLst>
              <a:ext uri="{FF2B5EF4-FFF2-40B4-BE49-F238E27FC236}">
                <a16:creationId xmlns:a16="http://schemas.microsoft.com/office/drawing/2014/main" id="{C36D7FAE-28C3-49F4-B9E8-7E3D8835AB31}"/>
              </a:ext>
            </a:extLst>
          </p:cNvPr>
          <p:cNvSpPr/>
          <p:nvPr/>
        </p:nvSpPr>
        <p:spPr>
          <a:xfrm>
            <a:off x="838199" y="1906812"/>
            <a:ext cx="5101426" cy="73152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rPr>
              <a:t>Hit Rate</a:t>
            </a:r>
          </a:p>
        </p:txBody>
      </p:sp>
      <p:sp>
        <p:nvSpPr>
          <p:cNvPr id="21" name="Rectangle 20">
            <a:extLst>
              <a:ext uri="{FF2B5EF4-FFF2-40B4-BE49-F238E27FC236}">
                <a16:creationId xmlns:a16="http://schemas.microsoft.com/office/drawing/2014/main" id="{66229D68-7B5B-4A7C-8020-EF12DABCF98C}"/>
              </a:ext>
            </a:extLst>
          </p:cNvPr>
          <p:cNvSpPr/>
          <p:nvPr/>
        </p:nvSpPr>
        <p:spPr>
          <a:xfrm>
            <a:off x="838197" y="2904807"/>
            <a:ext cx="5101426" cy="91440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Increment a counter </a:t>
            </a:r>
            <a:br>
              <a:rPr lang="en-US" dirty="0">
                <a:solidFill>
                  <a:schemeClr val="tx1"/>
                </a:solidFill>
              </a:rPr>
            </a:br>
            <a:r>
              <a:rPr lang="en-US" dirty="0">
                <a:solidFill>
                  <a:schemeClr val="tx1"/>
                </a:solidFill>
              </a:rPr>
              <a:t>for each access</a:t>
            </a:r>
          </a:p>
        </p:txBody>
      </p:sp>
      <p:sp>
        <p:nvSpPr>
          <p:cNvPr id="24" name="Rectangle 23">
            <a:extLst>
              <a:ext uri="{FF2B5EF4-FFF2-40B4-BE49-F238E27FC236}">
                <a16:creationId xmlns:a16="http://schemas.microsoft.com/office/drawing/2014/main" id="{DD31213B-1FD6-446A-8F8D-A0B488126932}"/>
              </a:ext>
            </a:extLst>
          </p:cNvPr>
          <p:cNvSpPr/>
          <p:nvPr/>
        </p:nvSpPr>
        <p:spPr>
          <a:xfrm>
            <a:off x="838195" y="4085683"/>
            <a:ext cx="5101426" cy="91440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Increment a hit rate counter </a:t>
            </a:r>
            <a:br>
              <a:rPr lang="en-US" dirty="0">
                <a:solidFill>
                  <a:schemeClr val="tx1"/>
                </a:solidFill>
              </a:rPr>
            </a:br>
            <a:r>
              <a:rPr lang="en-US" dirty="0">
                <a:solidFill>
                  <a:schemeClr val="tx1"/>
                </a:solidFill>
              </a:rPr>
              <a:t>for each hit</a:t>
            </a:r>
          </a:p>
        </p:txBody>
      </p:sp>
      <p:sp>
        <p:nvSpPr>
          <p:cNvPr id="14" name="Rectangle 13">
            <a:extLst>
              <a:ext uri="{FF2B5EF4-FFF2-40B4-BE49-F238E27FC236}">
                <a16:creationId xmlns:a16="http://schemas.microsoft.com/office/drawing/2014/main" id="{C712D4C0-B7C4-4CC3-A0A1-F479283E6B04}"/>
              </a:ext>
            </a:extLst>
          </p:cNvPr>
          <p:cNvSpPr/>
          <p:nvPr/>
        </p:nvSpPr>
        <p:spPr>
          <a:xfrm>
            <a:off x="6252376" y="1906813"/>
            <a:ext cx="5101426" cy="731520"/>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b="1" dirty="0">
                <a:solidFill>
                  <a:schemeClr val="tx1"/>
                </a:solidFill>
              </a:rPr>
              <a:t>Replacement Strategy</a:t>
            </a:r>
          </a:p>
        </p:txBody>
      </p:sp>
      <p:sp>
        <p:nvSpPr>
          <p:cNvPr id="20" name="Rectangle 19">
            <a:extLst>
              <a:ext uri="{FF2B5EF4-FFF2-40B4-BE49-F238E27FC236}">
                <a16:creationId xmlns:a16="http://schemas.microsoft.com/office/drawing/2014/main" id="{FEED0B81-C2A7-42C4-8AA3-8C79F19E862E}"/>
              </a:ext>
            </a:extLst>
          </p:cNvPr>
          <p:cNvSpPr/>
          <p:nvPr/>
        </p:nvSpPr>
        <p:spPr>
          <a:xfrm>
            <a:off x="6252374" y="2904808"/>
            <a:ext cx="5101426" cy="914400"/>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a:solidFill>
                  <a:schemeClr val="tx1"/>
                </a:solidFill>
              </a:rPr>
              <a:t>Save the access counter with the tag in the cache data structure</a:t>
            </a:r>
            <a:endParaRPr lang="en-US" dirty="0">
              <a:solidFill>
                <a:schemeClr val="tx1"/>
              </a:solidFill>
            </a:endParaRPr>
          </a:p>
        </p:txBody>
      </p:sp>
      <p:sp>
        <p:nvSpPr>
          <p:cNvPr id="23" name="Rectangle 22">
            <a:extLst>
              <a:ext uri="{FF2B5EF4-FFF2-40B4-BE49-F238E27FC236}">
                <a16:creationId xmlns:a16="http://schemas.microsoft.com/office/drawing/2014/main" id="{20A74558-92DE-4B3D-B94E-6AF3963ED00F}"/>
              </a:ext>
            </a:extLst>
          </p:cNvPr>
          <p:cNvSpPr/>
          <p:nvPr/>
        </p:nvSpPr>
        <p:spPr>
          <a:xfrm>
            <a:off x="6252372" y="4085683"/>
            <a:ext cx="5101426" cy="914400"/>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For least recently used, update the counter value in the cache line when there is a hit at the address with that tag</a:t>
            </a:r>
          </a:p>
        </p:txBody>
      </p:sp>
      <p:sp>
        <p:nvSpPr>
          <p:cNvPr id="27" name="Rectangle 26">
            <a:extLst>
              <a:ext uri="{FF2B5EF4-FFF2-40B4-BE49-F238E27FC236}">
                <a16:creationId xmlns:a16="http://schemas.microsoft.com/office/drawing/2014/main" id="{241E9F33-B9F6-42AB-8949-064307C14297}"/>
              </a:ext>
            </a:extLst>
          </p:cNvPr>
          <p:cNvSpPr/>
          <p:nvPr/>
        </p:nvSpPr>
        <p:spPr>
          <a:xfrm>
            <a:off x="6251446" y="5266559"/>
            <a:ext cx="5102352" cy="914400"/>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When choosing what to replace, choose the item with the oldest (smallest) counter</a:t>
            </a:r>
          </a:p>
        </p:txBody>
      </p:sp>
    </p:spTree>
    <p:extLst>
      <p:ext uri="{BB962C8B-B14F-4D97-AF65-F5344CB8AC3E}">
        <p14:creationId xmlns:p14="http://schemas.microsoft.com/office/powerpoint/2010/main" val="331910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p:txBody>
          <a:bodyPr/>
          <a:lstStyle/>
          <a:p>
            <a:r>
              <a:rPr lang="en-US" dirty="0"/>
              <a:t>Ideas for Other Calculations</a:t>
            </a:r>
          </a:p>
        </p:txBody>
      </p:sp>
      <p:graphicFrame>
        <p:nvGraphicFramePr>
          <p:cNvPr id="12" name="Table 12">
            <a:extLst>
              <a:ext uri="{FF2B5EF4-FFF2-40B4-BE49-F238E27FC236}">
                <a16:creationId xmlns:a16="http://schemas.microsoft.com/office/drawing/2014/main" id="{1AF96456-5C1A-4060-B4E1-A240D5777E4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40460703"/>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a:r>
                        <a:rPr lang="en-US" dirty="0"/>
                        <a:t>0</a:t>
                      </a:r>
                    </a:p>
                  </a:txBody>
                  <a:tcPr anchor="ctr">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a:r>
                        <a:rPr lang="en-US" dirty="0"/>
                        <a:t>3323</a:t>
                      </a:r>
                    </a:p>
                  </a:txBody>
                  <a:tcPr anchor="ctr">
                    <a:lnL w="12700" cap="flat" cmpd="sng" algn="ctr">
                      <a:noFill/>
                      <a:prstDash val="solid"/>
                      <a:round/>
                      <a:headEnd type="none" w="med" len="med"/>
                      <a:tailEnd type="none" w="med" len="med"/>
                    </a:lnL>
                    <a:lnR>
                      <a:noFill/>
                    </a:lnR>
                  </a:tcPr>
                </a:tc>
                <a:tc>
                  <a:txBody>
                    <a:bodyPr/>
                    <a:lstStyle/>
                    <a:p>
                      <a:pPr algn="ctr"/>
                      <a:r>
                        <a:rPr lang="en-US" dirty="0"/>
                        <a:t>7</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a:r>
                        <a:rPr lang="en-US" dirty="0"/>
                        <a:t>1</a:t>
                      </a:r>
                    </a:p>
                  </a:txBody>
                  <a:tcPr anchor="ctr">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a:r>
                        <a:rPr lang="en-US" dirty="0"/>
                        <a:t>444320</a:t>
                      </a:r>
                    </a:p>
                  </a:txBody>
                  <a:tcPr anchor="ctr">
                    <a:lnL w="12700" cap="flat" cmpd="sng" algn="ctr">
                      <a:noFill/>
                      <a:prstDash val="solid"/>
                      <a:round/>
                      <a:headEnd type="none" w="med" len="med"/>
                      <a:tailEnd type="none" w="med" len="med"/>
                    </a:lnL>
                    <a:lnR>
                      <a:noFill/>
                    </a:lnR>
                  </a:tcPr>
                </a:tc>
                <a:tc>
                  <a:txBody>
                    <a:bodyPr/>
                    <a:lstStyle/>
                    <a:p>
                      <a:pPr algn="ctr"/>
                      <a:r>
                        <a:rPr lang="en-US" dirty="0"/>
                        <a:t>4</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a:r>
                        <a:rPr lang="en-US" dirty="0"/>
                        <a:t>2</a:t>
                      </a:r>
                    </a:p>
                  </a:txBody>
                  <a:tcPr anchor="ctr">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a:r>
                        <a:rPr lang="en-US" dirty="0"/>
                        <a:t>3420</a:t>
                      </a:r>
                    </a:p>
                  </a:txBody>
                  <a:tcPr anchor="ctr">
                    <a:lnL w="12700" cap="flat" cmpd="sng" algn="ctr">
                      <a:noFill/>
                      <a:prstDash val="solid"/>
                      <a:round/>
                      <a:headEnd type="none" w="med" len="med"/>
                      <a:tailEnd type="none" w="med" len="med"/>
                    </a:lnL>
                    <a:lnR>
                      <a:noFill/>
                    </a:lnR>
                  </a:tcPr>
                </a:tc>
                <a:tc>
                  <a:txBody>
                    <a:bodyPr/>
                    <a:lstStyle/>
                    <a:p>
                      <a:pPr algn="ctr"/>
                      <a:r>
                        <a:rPr lang="en-US" dirty="0"/>
                        <a:t>2</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a:r>
                        <a:rPr lang="en-US" dirty="0"/>
                        <a:t>3</a:t>
                      </a:r>
                    </a:p>
                  </a:txBody>
                  <a:tcPr anchor="ctr">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a:r>
                        <a:rPr lang="en-US" dirty="0"/>
                        <a:t>4</a:t>
                      </a:r>
                    </a:p>
                  </a:txBody>
                  <a:tcPr anchor="ctr">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a:r>
                        <a:rPr lang="en-US" dirty="0"/>
                        <a:t>424242</a:t>
                      </a:r>
                    </a:p>
                  </a:txBody>
                  <a:tcPr anchor="ctr">
                    <a:lnL w="12700" cap="flat" cmpd="sng" algn="ctr">
                      <a:noFill/>
                      <a:prstDash val="solid"/>
                      <a:round/>
                      <a:headEnd type="none" w="med" len="med"/>
                      <a:tailEnd type="none" w="med" len="med"/>
                    </a:lnL>
                    <a:lnR>
                      <a:noFill/>
                    </a:lnR>
                  </a:tcPr>
                </a:tc>
                <a:tc>
                  <a:txBody>
                    <a:bodyPr/>
                    <a:lstStyle/>
                    <a:p>
                      <a:pPr algn="ctr"/>
                      <a:r>
                        <a:rPr lang="en-US" dirty="0"/>
                        <a:t>1</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a:r>
                        <a:rPr lang="en-US" dirty="0"/>
                        <a:t>5</a:t>
                      </a:r>
                    </a:p>
                  </a:txBody>
                  <a:tcPr anchor="ctr">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a:endParaRPr lang="en-US"/>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a:r>
                        <a:rPr lang="en-US" dirty="0"/>
                        <a:t>6</a:t>
                      </a:r>
                    </a:p>
                  </a:txBody>
                  <a:tcPr anchor="ctr">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a:r>
                        <a:rPr lang="en-US" dirty="0"/>
                        <a:t>1048575</a:t>
                      </a:r>
                    </a:p>
                  </a:txBody>
                  <a:tcPr anchor="ctr">
                    <a:lnL w="12700" cap="flat" cmpd="sng" algn="ctr">
                      <a:noFill/>
                      <a:prstDash val="solid"/>
                      <a:round/>
                      <a:headEnd type="none" w="med" len="med"/>
                      <a:tailEnd type="none" w="med" len="med"/>
                    </a:lnL>
                    <a:lnR>
                      <a:noFill/>
                    </a:lnR>
                  </a:tcPr>
                </a:tc>
                <a:tc>
                  <a:txBody>
                    <a:bodyPr/>
                    <a:lstStyle/>
                    <a:p>
                      <a:pPr algn="ctr"/>
                      <a:r>
                        <a:rPr lang="en-US" dirty="0"/>
                        <a:t>3</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a:r>
                        <a:rPr lang="en-US" dirty="0"/>
                        <a:t>7</a:t>
                      </a:r>
                    </a:p>
                  </a:txBody>
                  <a:tcPr anchor="ctr">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a:r>
                        <a:rPr lang="en-US" dirty="0"/>
                        <a:t>2300</a:t>
                      </a:r>
                    </a:p>
                  </a:txBody>
                  <a:tcPr anchor="ctr">
                    <a:lnL w="12700" cap="flat" cmpd="sng" algn="ctr">
                      <a:noFill/>
                      <a:prstDash val="solid"/>
                      <a:round/>
                      <a:headEnd type="none" w="med" len="med"/>
                      <a:tailEnd type="none" w="med" len="med"/>
                    </a:lnL>
                    <a:lnR>
                      <a:noFill/>
                    </a:lnR>
                  </a:tcPr>
                </a:tc>
                <a:tc>
                  <a:txBody>
                    <a:bodyPr/>
                    <a:lstStyle/>
                    <a:p>
                      <a:pPr algn="ctr"/>
                      <a:r>
                        <a:rPr lang="en-US" dirty="0"/>
                        <a:t>10</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13" name="Rectangle 12">
            <a:extLst>
              <a:ext uri="{FF2B5EF4-FFF2-40B4-BE49-F238E27FC236}">
                <a16:creationId xmlns:a16="http://schemas.microsoft.com/office/drawing/2014/main" id="{ADC7522F-5DD4-4878-AA09-FA5D18B254A5}"/>
              </a:ext>
            </a:extLst>
          </p:cNvPr>
          <p:cNvSpPr/>
          <p:nvPr/>
        </p:nvSpPr>
        <p:spPr>
          <a:xfrm>
            <a:off x="838200" y="2668488"/>
            <a:ext cx="5394960" cy="64008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tx1"/>
                </a:solidFill>
              </a:rPr>
              <a:t>Two way set  associative 512 byte cache , 64 byte line,</a:t>
            </a:r>
          </a:p>
          <a:p>
            <a:r>
              <a:rPr lang="en-US" sz="1600" dirty="0">
                <a:solidFill>
                  <a:schemeClr val="tx1"/>
                </a:solidFill>
              </a:rPr>
              <a:t> 8 lines in the cache</a:t>
            </a:r>
          </a:p>
        </p:txBody>
      </p:sp>
      <p:sp>
        <p:nvSpPr>
          <p:cNvPr id="19" name="Rectangle 18">
            <a:extLst>
              <a:ext uri="{FF2B5EF4-FFF2-40B4-BE49-F238E27FC236}">
                <a16:creationId xmlns:a16="http://schemas.microsoft.com/office/drawing/2014/main" id="{788C4CD9-A151-4857-B01C-EA2A92D7B0D5}"/>
              </a:ext>
            </a:extLst>
          </p:cNvPr>
          <p:cNvSpPr/>
          <p:nvPr/>
        </p:nvSpPr>
        <p:spPr>
          <a:xfrm>
            <a:off x="841717" y="3735018"/>
            <a:ext cx="1188720" cy="64008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Address</a:t>
            </a:r>
          </a:p>
        </p:txBody>
      </p:sp>
      <p:sp>
        <p:nvSpPr>
          <p:cNvPr id="15" name="Rectangle 14">
            <a:extLst>
              <a:ext uri="{FF2B5EF4-FFF2-40B4-BE49-F238E27FC236}">
                <a16:creationId xmlns:a16="http://schemas.microsoft.com/office/drawing/2014/main" id="{1DA65DD4-F691-45AD-8123-CDB2F524797C}"/>
              </a:ext>
            </a:extLst>
          </p:cNvPr>
          <p:cNvSpPr/>
          <p:nvPr/>
        </p:nvSpPr>
        <p:spPr>
          <a:xfrm>
            <a:off x="2030438" y="3735018"/>
            <a:ext cx="4202722" cy="640080"/>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0x1fff0023</a:t>
            </a:r>
            <a:br>
              <a:rPr lang="en-US" sz="1600" dirty="0">
                <a:solidFill>
                  <a:schemeClr val="tx1"/>
                </a:solidFill>
              </a:rPr>
            </a:br>
            <a:r>
              <a:rPr lang="en-US" sz="1600" dirty="0">
                <a:solidFill>
                  <a:schemeClr val="tx1"/>
                </a:solidFill>
              </a:rPr>
              <a:t>(This is the 11th address processed.)</a:t>
            </a:r>
          </a:p>
        </p:txBody>
      </p:sp>
      <p:sp>
        <p:nvSpPr>
          <p:cNvPr id="14" name="Rectangle 13">
            <a:extLst>
              <a:ext uri="{FF2B5EF4-FFF2-40B4-BE49-F238E27FC236}">
                <a16:creationId xmlns:a16="http://schemas.microsoft.com/office/drawing/2014/main" id="{FFE34B9C-CAAC-426B-81E5-EEBC37D08972}"/>
              </a:ext>
            </a:extLst>
          </p:cNvPr>
          <p:cNvSpPr/>
          <p:nvPr/>
        </p:nvSpPr>
        <p:spPr>
          <a:xfrm>
            <a:off x="838200" y="4810175"/>
            <a:ext cx="731520" cy="4572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Tag</a:t>
            </a:r>
          </a:p>
        </p:txBody>
      </p:sp>
      <p:sp>
        <p:nvSpPr>
          <p:cNvPr id="16" name="Rectangle 15">
            <a:extLst>
              <a:ext uri="{FF2B5EF4-FFF2-40B4-BE49-F238E27FC236}">
                <a16:creationId xmlns:a16="http://schemas.microsoft.com/office/drawing/2014/main" id="{76564CFD-2242-43DC-9696-24737AAE98D6}"/>
              </a:ext>
            </a:extLst>
          </p:cNvPr>
          <p:cNvSpPr/>
          <p:nvPr/>
        </p:nvSpPr>
        <p:spPr>
          <a:xfrm>
            <a:off x="1567963" y="4810175"/>
            <a:ext cx="3017520" cy="457200"/>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0001 1111 1111 1111 0000 0000 </a:t>
            </a:r>
          </a:p>
        </p:txBody>
      </p:sp>
      <p:sp>
        <p:nvSpPr>
          <p:cNvPr id="18" name="Rectangle 17">
            <a:extLst>
              <a:ext uri="{FF2B5EF4-FFF2-40B4-BE49-F238E27FC236}">
                <a16:creationId xmlns:a16="http://schemas.microsoft.com/office/drawing/2014/main" id="{AE8E3805-01E1-4963-92CE-E5D205F4E29D}"/>
              </a:ext>
            </a:extLst>
          </p:cNvPr>
          <p:cNvSpPr/>
          <p:nvPr/>
        </p:nvSpPr>
        <p:spPr>
          <a:xfrm>
            <a:off x="4770120" y="4801548"/>
            <a:ext cx="822960" cy="457200"/>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b="1" dirty="0">
                <a:solidFill>
                  <a:schemeClr val="tx1"/>
                </a:solidFill>
              </a:rPr>
              <a:t>Set</a:t>
            </a:r>
          </a:p>
        </p:txBody>
      </p:sp>
      <p:sp>
        <p:nvSpPr>
          <p:cNvPr id="20" name="Rectangle 19">
            <a:extLst>
              <a:ext uri="{FF2B5EF4-FFF2-40B4-BE49-F238E27FC236}">
                <a16:creationId xmlns:a16="http://schemas.microsoft.com/office/drawing/2014/main" id="{74638AF7-8404-47E7-A527-F274B461FC81}"/>
              </a:ext>
            </a:extLst>
          </p:cNvPr>
          <p:cNvSpPr/>
          <p:nvPr/>
        </p:nvSpPr>
        <p:spPr>
          <a:xfrm>
            <a:off x="5593080" y="4801548"/>
            <a:ext cx="640080" cy="45720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600" dirty="0">
                <a:solidFill>
                  <a:schemeClr val="tx1"/>
                </a:solidFill>
              </a:rPr>
              <a:t>00</a:t>
            </a:r>
          </a:p>
        </p:txBody>
      </p:sp>
      <p:graphicFrame>
        <p:nvGraphicFramePr>
          <p:cNvPr id="27" name="Table 12">
            <a:extLst>
              <a:ext uri="{FF2B5EF4-FFF2-40B4-BE49-F238E27FC236}">
                <a16:creationId xmlns:a16="http://schemas.microsoft.com/office/drawing/2014/main" id="{264B61A3-EAD3-4773-A405-47159D95E724}"/>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356040627"/>
              </p:ext>
            </p:extLst>
          </p:nvPr>
        </p:nvGraphicFramePr>
        <p:xfrm>
          <a:off x="6764215" y="1754906"/>
          <a:ext cx="4794740" cy="4426051"/>
        </p:xfrm>
        <a:graphic>
          <a:graphicData uri="http://schemas.openxmlformats.org/drawingml/2006/table">
            <a:tbl>
              <a:tblPr firstRow="1" bandRow="1">
                <a:effectLst>
                  <a:outerShdw blurRad="50800" dist="38100" dir="5400000" algn="t" rotWithShape="0">
                    <a:prstClr val="black">
                      <a:alpha val="40000"/>
                    </a:prstClr>
                  </a:outerShdw>
                </a:effectLst>
                <a:tableStyleId>{6E25E649-3F16-4E02-A733-19D2CDBF48F0}</a:tableStyleId>
              </a:tblPr>
              <a:tblGrid>
                <a:gridCol w="1198685">
                  <a:extLst>
                    <a:ext uri="{9D8B030D-6E8A-4147-A177-3AD203B41FA5}">
                      <a16:colId xmlns:a16="http://schemas.microsoft.com/office/drawing/2014/main" val="727923095"/>
                    </a:ext>
                  </a:extLst>
                </a:gridCol>
                <a:gridCol w="1198685">
                  <a:extLst>
                    <a:ext uri="{9D8B030D-6E8A-4147-A177-3AD203B41FA5}">
                      <a16:colId xmlns:a16="http://schemas.microsoft.com/office/drawing/2014/main" val="3998213095"/>
                    </a:ext>
                  </a:extLst>
                </a:gridCol>
                <a:gridCol w="1198685">
                  <a:extLst>
                    <a:ext uri="{9D8B030D-6E8A-4147-A177-3AD203B41FA5}">
                      <a16:colId xmlns:a16="http://schemas.microsoft.com/office/drawing/2014/main" val="2079927961"/>
                    </a:ext>
                  </a:extLst>
                </a:gridCol>
                <a:gridCol w="1198685">
                  <a:extLst>
                    <a:ext uri="{9D8B030D-6E8A-4147-A177-3AD203B41FA5}">
                      <a16:colId xmlns:a16="http://schemas.microsoft.com/office/drawing/2014/main" val="290279899"/>
                    </a:ext>
                  </a:extLst>
                </a:gridCol>
              </a:tblGrid>
              <a:tr h="522763">
                <a:tc>
                  <a:txBody>
                    <a:bodyPr/>
                    <a:lstStyle/>
                    <a:p>
                      <a:pPr algn="ctr"/>
                      <a:r>
                        <a:rPr lang="en-US" sz="1800" dirty="0">
                          <a:solidFill>
                            <a:schemeClr val="tx1"/>
                          </a:solidFill>
                        </a:rPr>
                        <a:t>Index</a:t>
                      </a:r>
                    </a:p>
                  </a:txBody>
                  <a:tcPr anchor="ctr">
                    <a:lnR w="12700" cap="flat" cmpd="sng" algn="ctr">
                      <a:noFill/>
                      <a:prstDash val="solid"/>
                      <a:round/>
                      <a:headEnd type="none" w="med" len="med"/>
                      <a:tailEnd type="none" w="med" len="med"/>
                    </a:lnR>
                  </a:tcPr>
                </a:tc>
                <a:tc>
                  <a:txBody>
                    <a:bodyPr/>
                    <a:lstStyle/>
                    <a:p>
                      <a:pPr algn="ctr"/>
                      <a:r>
                        <a:rPr lang="en-US" sz="1800" dirty="0">
                          <a:solidFill>
                            <a:schemeClr val="tx1"/>
                          </a:solidFill>
                        </a:rPr>
                        <a:t>Set</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Tag</a:t>
                      </a:r>
                    </a:p>
                  </a:txBody>
                  <a:tcPr anchor="ctr">
                    <a:lnL w="12700" cap="flat" cmpd="sng" algn="ctr">
                      <a:noFill/>
                      <a:prstDash val="solid"/>
                      <a:round/>
                      <a:headEnd type="none" w="med" len="med"/>
                      <a:tailEnd type="none" w="med" len="med"/>
                    </a:lnL>
                    <a:lnR>
                      <a:noFill/>
                    </a:lnR>
                  </a:tcPr>
                </a:tc>
                <a:tc>
                  <a:txBody>
                    <a:bodyPr/>
                    <a:lstStyle/>
                    <a:p>
                      <a:pPr algn="ctr"/>
                      <a:r>
                        <a:rPr lang="en-US" sz="1800" dirty="0">
                          <a:solidFill>
                            <a:schemeClr val="tx1"/>
                          </a:solidFill>
                        </a:rPr>
                        <a:t>Counter</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815249375"/>
                  </a:ext>
                </a:extLst>
              </a:tr>
              <a:tr h="487911">
                <a:tc>
                  <a:txBody>
                    <a:bodyPr/>
                    <a:lstStyle/>
                    <a:p>
                      <a:pPr algn="ctr"/>
                      <a:r>
                        <a:rPr lang="en-US" dirty="0"/>
                        <a:t>0</a:t>
                      </a:r>
                    </a:p>
                  </a:txBody>
                  <a:tcPr anchor="ctr">
                    <a:lnR w="12700" cap="flat" cmpd="sng" algn="ctr">
                      <a:noFill/>
                      <a:prstDash val="solid"/>
                      <a:round/>
                      <a:headEnd type="none" w="med" len="med"/>
                      <a:tailEnd type="none" w="med" len="med"/>
                    </a:lnR>
                  </a:tcPr>
                </a:tc>
                <a:tc>
                  <a:txBody>
                    <a:bodyPr/>
                    <a:lstStyle/>
                    <a:p>
                      <a:pPr algn="ctr"/>
                      <a:r>
                        <a:rPr lang="en-US" dirty="0"/>
                        <a:t>0</a:t>
                      </a:r>
                    </a:p>
                  </a:txBody>
                  <a:tcPr anchor="ctr">
                    <a:lnL w="12700" cap="flat" cmpd="sng" algn="ctr">
                      <a:noFill/>
                      <a:prstDash val="solid"/>
                      <a:round/>
                      <a:headEnd type="none" w="med" len="med"/>
                      <a:tailEnd type="none" w="med" len="med"/>
                    </a:lnL>
                    <a:lnR>
                      <a:noFill/>
                    </a:lnR>
                  </a:tcPr>
                </a:tc>
                <a:tc>
                  <a:txBody>
                    <a:bodyPr/>
                    <a:lstStyle/>
                    <a:p>
                      <a:pPr algn="ctr"/>
                      <a:r>
                        <a:rPr lang="en-US" dirty="0"/>
                        <a:t>3323</a:t>
                      </a:r>
                    </a:p>
                  </a:txBody>
                  <a:tcPr anchor="ctr">
                    <a:lnL w="12700" cap="flat" cmpd="sng" algn="ctr">
                      <a:noFill/>
                      <a:prstDash val="solid"/>
                      <a:round/>
                      <a:headEnd type="none" w="med" len="med"/>
                      <a:tailEnd type="none" w="med" len="med"/>
                    </a:lnL>
                    <a:lnR>
                      <a:noFill/>
                    </a:lnR>
                  </a:tcPr>
                </a:tc>
                <a:tc>
                  <a:txBody>
                    <a:bodyPr/>
                    <a:lstStyle/>
                    <a:p>
                      <a:pPr algn="ctr"/>
                      <a:r>
                        <a:rPr lang="en-US" dirty="0"/>
                        <a:t>7</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435748600"/>
                  </a:ext>
                </a:extLst>
              </a:tr>
              <a:tr h="487911">
                <a:tc>
                  <a:txBody>
                    <a:bodyPr/>
                    <a:lstStyle/>
                    <a:p>
                      <a:pPr algn="ctr"/>
                      <a:r>
                        <a:rPr lang="en-US" b="1" dirty="0">
                          <a:solidFill>
                            <a:schemeClr val="tx1"/>
                          </a:solidFill>
                        </a:rPr>
                        <a:t>1</a:t>
                      </a:r>
                    </a:p>
                  </a:txBody>
                  <a:tcPr anchor="ctr">
                    <a:lnR w="12700" cap="flat" cmpd="sng" algn="ctr">
                      <a:noFill/>
                      <a:prstDash val="solid"/>
                      <a:round/>
                      <a:headEnd type="none" w="med" len="med"/>
                      <a:tailEnd type="none" w="med" len="med"/>
                    </a:lnR>
                  </a:tcPr>
                </a:tc>
                <a:tc>
                  <a:txBody>
                    <a:bodyPr/>
                    <a:lstStyle/>
                    <a:p>
                      <a:pPr algn="ctr"/>
                      <a:r>
                        <a:rPr lang="en-US" b="1" dirty="0">
                          <a:solidFill>
                            <a:schemeClr val="tx1"/>
                          </a:solidFill>
                        </a:rPr>
                        <a:t>0</a:t>
                      </a:r>
                    </a:p>
                  </a:txBody>
                  <a:tcPr anchor="ctr">
                    <a:lnL w="12700" cap="flat" cmpd="sng" algn="ctr">
                      <a:noFill/>
                      <a:prstDash val="solid"/>
                      <a:round/>
                      <a:headEnd type="none" w="med" len="med"/>
                      <a:tailEnd type="none" w="med" len="med"/>
                    </a:lnL>
                    <a:lnR>
                      <a:noFill/>
                    </a:lnR>
                  </a:tcPr>
                </a:tc>
                <a:tc>
                  <a:txBody>
                    <a:bodyPr/>
                    <a:lstStyle/>
                    <a:p>
                      <a:pPr algn="ctr"/>
                      <a:r>
                        <a:rPr lang="en-US" b="1">
                          <a:solidFill>
                            <a:schemeClr val="tx1"/>
                          </a:solidFill>
                        </a:rPr>
                        <a:t>2096896</a:t>
                      </a:r>
                      <a:endParaRPr lang="en-US" b="1" dirty="0">
                        <a:solidFill>
                          <a:schemeClr val="tx1"/>
                        </a:solidFill>
                      </a:endParaRPr>
                    </a:p>
                  </a:txBody>
                  <a:tcPr anchor="ctr">
                    <a:lnL w="12700" cap="flat" cmpd="sng" algn="ctr">
                      <a:noFill/>
                      <a:prstDash val="solid"/>
                      <a:round/>
                      <a:headEnd type="none" w="med" len="med"/>
                      <a:tailEnd type="none" w="med" len="med"/>
                    </a:lnL>
                    <a:lnR>
                      <a:noFill/>
                    </a:lnR>
                  </a:tcPr>
                </a:tc>
                <a:tc>
                  <a:txBody>
                    <a:bodyPr/>
                    <a:lstStyle/>
                    <a:p>
                      <a:pPr algn="ctr"/>
                      <a:r>
                        <a:rPr lang="en-US" b="1" dirty="0">
                          <a:solidFill>
                            <a:schemeClr val="tx1"/>
                          </a:solidFill>
                        </a:rPr>
                        <a:t>11</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524475240"/>
                  </a:ext>
                </a:extLst>
              </a:tr>
              <a:tr h="487911">
                <a:tc>
                  <a:txBody>
                    <a:bodyPr/>
                    <a:lstStyle/>
                    <a:p>
                      <a:pPr algn="ctr"/>
                      <a:r>
                        <a:rPr lang="en-US" dirty="0"/>
                        <a:t>2</a:t>
                      </a:r>
                    </a:p>
                  </a:txBody>
                  <a:tcPr anchor="ctr">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a:r>
                        <a:rPr lang="en-US" dirty="0"/>
                        <a:t>3420</a:t>
                      </a:r>
                    </a:p>
                  </a:txBody>
                  <a:tcPr anchor="ctr">
                    <a:lnL w="12700" cap="flat" cmpd="sng" algn="ctr">
                      <a:noFill/>
                      <a:prstDash val="solid"/>
                      <a:round/>
                      <a:headEnd type="none" w="med" len="med"/>
                      <a:tailEnd type="none" w="med" len="med"/>
                    </a:lnL>
                    <a:lnR>
                      <a:noFill/>
                    </a:lnR>
                  </a:tcPr>
                </a:tc>
                <a:tc>
                  <a:txBody>
                    <a:bodyPr/>
                    <a:lstStyle/>
                    <a:p>
                      <a:pPr algn="ctr"/>
                      <a:r>
                        <a:rPr lang="en-US" dirty="0"/>
                        <a:t>2</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123646162"/>
                  </a:ext>
                </a:extLst>
              </a:tr>
              <a:tr h="487911">
                <a:tc>
                  <a:txBody>
                    <a:bodyPr/>
                    <a:lstStyle/>
                    <a:p>
                      <a:pPr algn="ctr"/>
                      <a:r>
                        <a:rPr lang="en-US" dirty="0"/>
                        <a:t>3</a:t>
                      </a:r>
                    </a:p>
                  </a:txBody>
                  <a:tcPr anchor="ctr">
                    <a:lnR w="12700" cap="flat" cmpd="sng" algn="ctr">
                      <a:noFill/>
                      <a:prstDash val="solid"/>
                      <a:round/>
                      <a:headEnd type="none" w="med" len="med"/>
                      <a:tailEnd type="none" w="med" len="med"/>
                    </a:lnR>
                  </a:tcPr>
                </a:tc>
                <a:tc>
                  <a:txBody>
                    <a:bodyPr/>
                    <a:lstStyle/>
                    <a:p>
                      <a:pPr algn="ctr"/>
                      <a:r>
                        <a:rPr lang="en-US" dirty="0"/>
                        <a:t>1</a:t>
                      </a:r>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072564772"/>
                  </a:ext>
                </a:extLst>
              </a:tr>
              <a:tr h="487911">
                <a:tc>
                  <a:txBody>
                    <a:bodyPr/>
                    <a:lstStyle/>
                    <a:p>
                      <a:pPr algn="ctr"/>
                      <a:r>
                        <a:rPr lang="en-US" dirty="0"/>
                        <a:t>4</a:t>
                      </a:r>
                    </a:p>
                  </a:txBody>
                  <a:tcPr anchor="ctr">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a:r>
                        <a:rPr lang="en-US" dirty="0"/>
                        <a:t>424242</a:t>
                      </a:r>
                    </a:p>
                  </a:txBody>
                  <a:tcPr anchor="ctr">
                    <a:lnL w="12700" cap="flat" cmpd="sng" algn="ctr">
                      <a:noFill/>
                      <a:prstDash val="solid"/>
                      <a:round/>
                      <a:headEnd type="none" w="med" len="med"/>
                      <a:tailEnd type="none" w="med" len="med"/>
                    </a:lnL>
                    <a:lnR>
                      <a:noFill/>
                    </a:lnR>
                  </a:tcPr>
                </a:tc>
                <a:tc>
                  <a:txBody>
                    <a:bodyPr/>
                    <a:lstStyle/>
                    <a:p>
                      <a:pPr algn="ctr"/>
                      <a:r>
                        <a:rPr lang="en-US" dirty="0"/>
                        <a:t>1</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9208206"/>
                  </a:ext>
                </a:extLst>
              </a:tr>
              <a:tr h="487911">
                <a:tc>
                  <a:txBody>
                    <a:bodyPr/>
                    <a:lstStyle/>
                    <a:p>
                      <a:pPr algn="ctr"/>
                      <a:r>
                        <a:rPr lang="en-US" dirty="0"/>
                        <a:t>5</a:t>
                      </a:r>
                    </a:p>
                  </a:txBody>
                  <a:tcPr anchor="ctr">
                    <a:lnR w="12700" cap="flat" cmpd="sng" algn="ctr">
                      <a:noFill/>
                      <a:prstDash val="solid"/>
                      <a:round/>
                      <a:headEnd type="none" w="med" len="med"/>
                      <a:tailEnd type="none" w="med" len="med"/>
                    </a:lnR>
                  </a:tcPr>
                </a:tc>
                <a:tc>
                  <a:txBody>
                    <a:bodyPr/>
                    <a:lstStyle/>
                    <a:p>
                      <a:pPr algn="ctr"/>
                      <a:r>
                        <a:rPr lang="en-US" dirty="0"/>
                        <a:t>2</a:t>
                      </a:r>
                    </a:p>
                  </a:txBody>
                  <a:tcPr anchor="ctr">
                    <a:lnL w="12700" cap="flat" cmpd="sng" algn="ctr">
                      <a:noFill/>
                      <a:prstDash val="solid"/>
                      <a:round/>
                      <a:headEnd type="none" w="med" len="med"/>
                      <a:tailEnd type="none" w="med" len="med"/>
                    </a:lnL>
                    <a:lnR>
                      <a:noFill/>
                    </a:lnR>
                  </a:tcPr>
                </a:tc>
                <a:tc>
                  <a:txBody>
                    <a:bodyPr/>
                    <a:lstStyle/>
                    <a:p>
                      <a:pPr algn="ctr"/>
                      <a:endParaRPr lang="en-US"/>
                    </a:p>
                  </a:txBody>
                  <a:tcPr anchor="ctr">
                    <a:lnL w="12700" cap="flat" cmpd="sng" algn="ctr">
                      <a:noFill/>
                      <a:prstDash val="solid"/>
                      <a:round/>
                      <a:headEnd type="none" w="med" len="med"/>
                      <a:tailEnd type="none" w="med" len="med"/>
                    </a:lnL>
                    <a:lnR>
                      <a:noFill/>
                    </a:lnR>
                  </a:tcPr>
                </a:tc>
                <a:tc>
                  <a:txBody>
                    <a:bodyPr/>
                    <a:lstStyle/>
                    <a:p>
                      <a:pPr algn="ctr"/>
                      <a:endParaRPr lang="en-US"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570973823"/>
                  </a:ext>
                </a:extLst>
              </a:tr>
              <a:tr h="487911">
                <a:tc>
                  <a:txBody>
                    <a:bodyPr/>
                    <a:lstStyle/>
                    <a:p>
                      <a:pPr algn="ctr"/>
                      <a:r>
                        <a:rPr lang="en-US" dirty="0"/>
                        <a:t>6</a:t>
                      </a:r>
                    </a:p>
                  </a:txBody>
                  <a:tcPr anchor="ctr">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a:r>
                        <a:rPr lang="en-US" dirty="0"/>
                        <a:t>1048575</a:t>
                      </a:r>
                    </a:p>
                  </a:txBody>
                  <a:tcPr anchor="ctr">
                    <a:lnL w="12700" cap="flat" cmpd="sng" algn="ctr">
                      <a:noFill/>
                      <a:prstDash val="solid"/>
                      <a:round/>
                      <a:headEnd type="none" w="med" len="med"/>
                      <a:tailEnd type="none" w="med" len="med"/>
                    </a:lnL>
                    <a:lnR>
                      <a:noFill/>
                    </a:lnR>
                  </a:tcPr>
                </a:tc>
                <a:tc>
                  <a:txBody>
                    <a:bodyPr/>
                    <a:lstStyle/>
                    <a:p>
                      <a:pPr algn="ctr"/>
                      <a:r>
                        <a:rPr lang="en-US" dirty="0"/>
                        <a:t>3</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10723930"/>
                  </a:ext>
                </a:extLst>
              </a:tr>
              <a:tr h="487911">
                <a:tc>
                  <a:txBody>
                    <a:bodyPr/>
                    <a:lstStyle/>
                    <a:p>
                      <a:pPr algn="ctr"/>
                      <a:r>
                        <a:rPr lang="en-US" dirty="0"/>
                        <a:t>7</a:t>
                      </a:r>
                    </a:p>
                  </a:txBody>
                  <a:tcPr anchor="ctr">
                    <a:lnR w="12700" cap="flat" cmpd="sng" algn="ctr">
                      <a:noFill/>
                      <a:prstDash val="solid"/>
                      <a:round/>
                      <a:headEnd type="none" w="med" len="med"/>
                      <a:tailEnd type="none" w="med" len="med"/>
                    </a:lnR>
                  </a:tcPr>
                </a:tc>
                <a:tc>
                  <a:txBody>
                    <a:bodyPr/>
                    <a:lstStyle/>
                    <a:p>
                      <a:pPr algn="ctr"/>
                      <a:r>
                        <a:rPr lang="en-US" dirty="0"/>
                        <a:t>3</a:t>
                      </a:r>
                    </a:p>
                  </a:txBody>
                  <a:tcPr anchor="ctr">
                    <a:lnL w="12700" cap="flat" cmpd="sng" algn="ctr">
                      <a:noFill/>
                      <a:prstDash val="solid"/>
                      <a:round/>
                      <a:headEnd type="none" w="med" len="med"/>
                      <a:tailEnd type="none" w="med" len="med"/>
                    </a:lnL>
                    <a:lnR>
                      <a:noFill/>
                    </a:lnR>
                  </a:tcPr>
                </a:tc>
                <a:tc>
                  <a:txBody>
                    <a:bodyPr/>
                    <a:lstStyle/>
                    <a:p>
                      <a:pPr algn="ctr"/>
                      <a:r>
                        <a:rPr lang="en-US" dirty="0"/>
                        <a:t>2300</a:t>
                      </a:r>
                    </a:p>
                  </a:txBody>
                  <a:tcPr anchor="ctr">
                    <a:lnL w="12700" cap="flat" cmpd="sng" algn="ctr">
                      <a:noFill/>
                      <a:prstDash val="solid"/>
                      <a:round/>
                      <a:headEnd type="none" w="med" len="med"/>
                      <a:tailEnd type="none" w="med" len="med"/>
                    </a:lnL>
                    <a:lnR>
                      <a:noFill/>
                    </a:lnR>
                  </a:tcPr>
                </a:tc>
                <a:tc>
                  <a:txBody>
                    <a:bodyPr/>
                    <a:lstStyle/>
                    <a:p>
                      <a:pPr algn="ctr"/>
                      <a:r>
                        <a:rPr lang="en-US" dirty="0"/>
                        <a:t>10</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32199172"/>
                  </a:ext>
                </a:extLst>
              </a:tr>
            </a:tbl>
          </a:graphicData>
        </a:graphic>
      </p:graphicFrame>
      <p:sp>
        <p:nvSpPr>
          <p:cNvPr id="24" name="Rectangle 23">
            <a:extLst>
              <a:ext uri="{FF2B5EF4-FFF2-40B4-BE49-F238E27FC236}">
                <a16:creationId xmlns:a16="http://schemas.microsoft.com/office/drawing/2014/main" id="{C48B8BBB-A22D-4196-9297-E6107A8F2DD6}"/>
              </a:ext>
              <a:ext uri="{C183D7F6-B498-43B3-948B-1728B52AA6E4}">
                <adec:decorative xmlns:adec="http://schemas.microsoft.com/office/drawing/2017/decorative" val="1"/>
              </a:ext>
            </a:extLst>
          </p:cNvPr>
          <p:cNvSpPr/>
          <p:nvPr/>
        </p:nvSpPr>
        <p:spPr>
          <a:xfrm>
            <a:off x="6764215" y="2277850"/>
            <a:ext cx="4794740" cy="993988"/>
          </a:xfrm>
          <a:prstGeom prst="rect">
            <a:avLst/>
          </a:prstGeom>
          <a:noFill/>
          <a:ln w="381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dirty="0">
              <a:solidFill>
                <a:schemeClr val="tx1"/>
              </a:solidFill>
            </a:endParaRPr>
          </a:p>
        </p:txBody>
      </p:sp>
    </p:spTree>
    <p:extLst>
      <p:ext uri="{BB962C8B-B14F-4D97-AF65-F5344CB8AC3E}">
        <p14:creationId xmlns:p14="http://schemas.microsoft.com/office/powerpoint/2010/main" val="37483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E86E54C-E3E2-439C-A799-B07EF2AB4B71}"/>
              </a:ext>
              <a:ext uri="{C183D7F6-B498-43B3-948B-1728B52AA6E4}">
                <adec:decorative xmlns:adec="http://schemas.microsoft.com/office/drawing/2017/decorative" val="1"/>
              </a:ext>
            </a:extLst>
          </p:cNvPr>
          <p:cNvSpPr/>
          <p:nvPr/>
        </p:nvSpPr>
        <p:spPr>
          <a:xfrm>
            <a:off x="4841631" y="0"/>
            <a:ext cx="735036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p:txBody>
          <a:bodyPr/>
          <a:lstStyle/>
          <a:p>
            <a:r>
              <a:rPr lang="en-US" dirty="0"/>
              <a:t>Analysis</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1477209"/>
            <a:ext cx="3383280" cy="73152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Vary a parameter and plot how the hit rate changes</a:t>
            </a:r>
          </a:p>
        </p:txBody>
      </p:sp>
      <p:sp>
        <p:nvSpPr>
          <p:cNvPr id="5" name="Rectangle 4">
            <a:extLst>
              <a:ext uri="{FF2B5EF4-FFF2-40B4-BE49-F238E27FC236}">
                <a16:creationId xmlns:a16="http://schemas.microsoft.com/office/drawing/2014/main" id="{1F19D46F-CE53-4808-8BFE-E31637CAB8A6}"/>
              </a:ext>
            </a:extLst>
          </p:cNvPr>
          <p:cNvSpPr/>
          <p:nvPr/>
        </p:nvSpPr>
        <p:spPr>
          <a:xfrm>
            <a:off x="838200" y="2395451"/>
            <a:ext cx="3383280" cy="73152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Student result for 64 byte line size</a:t>
            </a:r>
          </a:p>
        </p:txBody>
      </p:sp>
      <p:sp>
        <p:nvSpPr>
          <p:cNvPr id="10" name="Rectangle 9">
            <a:extLst>
              <a:ext uri="{FF2B5EF4-FFF2-40B4-BE49-F238E27FC236}">
                <a16:creationId xmlns:a16="http://schemas.microsoft.com/office/drawing/2014/main" id="{4F99043B-DAD3-427F-9C89-240A57DDECE0}"/>
              </a:ext>
            </a:extLst>
          </p:cNvPr>
          <p:cNvSpPr/>
          <p:nvPr/>
        </p:nvSpPr>
        <p:spPr>
          <a:xfrm>
            <a:off x="838200" y="3313693"/>
            <a:ext cx="338328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Must discuss:</a:t>
            </a:r>
          </a:p>
        </p:txBody>
      </p:sp>
      <p:sp>
        <p:nvSpPr>
          <p:cNvPr id="15" name="Rectangle 14">
            <a:extLst>
              <a:ext uri="{FF2B5EF4-FFF2-40B4-BE49-F238E27FC236}">
                <a16:creationId xmlns:a16="http://schemas.microsoft.com/office/drawing/2014/main" id="{7C744B06-167B-4949-A1B2-DEA0E0BBE349}"/>
              </a:ext>
            </a:extLst>
          </p:cNvPr>
          <p:cNvSpPr/>
          <p:nvPr/>
        </p:nvSpPr>
        <p:spPr>
          <a:xfrm>
            <a:off x="838200" y="4047920"/>
            <a:ext cx="338328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rPr>
              <a:t>Effect of associativity</a:t>
            </a:r>
            <a:endParaRPr lang="en-US" dirty="0">
              <a:solidFill>
                <a:schemeClr val="tx1"/>
              </a:solidFill>
            </a:endParaRPr>
          </a:p>
        </p:txBody>
      </p:sp>
      <p:sp>
        <p:nvSpPr>
          <p:cNvPr id="16" name="Rectangle 15">
            <a:extLst>
              <a:ext uri="{FF2B5EF4-FFF2-40B4-BE49-F238E27FC236}">
                <a16:creationId xmlns:a16="http://schemas.microsoft.com/office/drawing/2014/main" id="{A8860608-2F06-4A9F-8A6D-25BC291FDEE6}"/>
              </a:ext>
            </a:extLst>
          </p:cNvPr>
          <p:cNvSpPr/>
          <p:nvPr/>
        </p:nvSpPr>
        <p:spPr>
          <a:xfrm>
            <a:off x="838200" y="4782147"/>
            <a:ext cx="338328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rPr>
              <a:t>Effect of cache size</a:t>
            </a:r>
            <a:endParaRPr lang="en-US" dirty="0">
              <a:solidFill>
                <a:schemeClr val="tx1"/>
              </a:solidFill>
            </a:endParaRPr>
          </a:p>
        </p:txBody>
      </p:sp>
      <p:sp>
        <p:nvSpPr>
          <p:cNvPr id="17" name="Rectangle 16">
            <a:extLst>
              <a:ext uri="{FF2B5EF4-FFF2-40B4-BE49-F238E27FC236}">
                <a16:creationId xmlns:a16="http://schemas.microsoft.com/office/drawing/2014/main" id="{D3C0AA85-74C0-482D-8F65-74E9BDCF3C84}"/>
              </a:ext>
            </a:extLst>
          </p:cNvPr>
          <p:cNvSpPr/>
          <p:nvPr/>
        </p:nvSpPr>
        <p:spPr>
          <a:xfrm>
            <a:off x="838200" y="5516374"/>
            <a:ext cx="338328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LRU vs. FIFO</a:t>
            </a:r>
          </a:p>
        </p:txBody>
      </p:sp>
      <p:graphicFrame>
        <p:nvGraphicFramePr>
          <p:cNvPr id="22" name="Chart 21" descr="Please contact instructor for details on this chart.">
            <a:extLst>
              <a:ext uri="{FF2B5EF4-FFF2-40B4-BE49-F238E27FC236}">
                <a16:creationId xmlns:a16="http://schemas.microsoft.com/office/drawing/2014/main" id="{36811D98-837D-45AF-B122-98617C3373C8}"/>
              </a:ext>
            </a:extLst>
          </p:cNvPr>
          <p:cNvGraphicFramePr/>
          <p:nvPr>
            <p:extLst>
              <p:ext uri="{D42A27DB-BD31-4B8C-83A1-F6EECF244321}">
                <p14:modId xmlns:p14="http://schemas.microsoft.com/office/powerpoint/2010/main" val="3483958877"/>
              </p:ext>
            </p:extLst>
          </p:nvPr>
        </p:nvGraphicFramePr>
        <p:xfrm>
          <a:off x="5080617" y="1114445"/>
          <a:ext cx="6875352" cy="46291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078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69674-E6B3-4C20-A51E-6B4F0E1950F4}"/>
              </a:ext>
            </a:extLst>
          </p:cNvPr>
          <p:cNvSpPr>
            <a:spLocks noGrp="1"/>
          </p:cNvSpPr>
          <p:nvPr>
            <p:ph type="title"/>
          </p:nvPr>
        </p:nvSpPr>
        <p:spPr>
          <a:xfrm>
            <a:off x="838200" y="677041"/>
            <a:ext cx="4988441" cy="498598"/>
          </a:xfrm>
        </p:spPr>
        <p:txBody>
          <a:bodyPr/>
          <a:lstStyle/>
          <a:p>
            <a:r>
              <a:rPr lang="en-US" dirty="0"/>
              <a:t>Wrap Up</a:t>
            </a:r>
          </a:p>
        </p:txBody>
      </p:sp>
      <p:pic>
        <p:nvPicPr>
          <p:cNvPr id="10" name="Picture 9">
            <a:extLst>
              <a:ext uri="{FF2B5EF4-FFF2-40B4-BE49-F238E27FC236}">
                <a16:creationId xmlns:a16="http://schemas.microsoft.com/office/drawing/2014/main" id="{C14957C6-839B-4DD5-AE7C-584A18006FE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2858" r="29832"/>
          <a:stretch/>
        </p:blipFill>
        <p:spPr>
          <a:xfrm>
            <a:off x="838200" y="1460810"/>
            <a:ext cx="3298902" cy="4973444"/>
          </a:xfrm>
          <a:prstGeom prst="rect">
            <a:avLst/>
          </a:prstGeom>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287041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69674-E6B3-4C20-A51E-6B4F0E1950F4}"/>
              </a:ext>
            </a:extLst>
          </p:cNvPr>
          <p:cNvSpPr>
            <a:spLocks noGrp="1"/>
          </p:cNvSpPr>
          <p:nvPr>
            <p:ph type="title"/>
          </p:nvPr>
        </p:nvSpPr>
        <p:spPr>
          <a:xfrm>
            <a:off x="838201" y="677041"/>
            <a:ext cx="3298902" cy="498598"/>
          </a:xfrm>
        </p:spPr>
        <p:txBody>
          <a:bodyPr/>
          <a:lstStyle/>
          <a:p>
            <a:r>
              <a:rPr lang="en-US" dirty="0"/>
              <a:t>Welcome!</a:t>
            </a:r>
          </a:p>
        </p:txBody>
      </p:sp>
      <p:pic>
        <p:nvPicPr>
          <p:cNvPr id="10" name="Picture 9">
            <a:extLst>
              <a:ext uri="{FF2B5EF4-FFF2-40B4-BE49-F238E27FC236}">
                <a16:creationId xmlns:a16="http://schemas.microsoft.com/office/drawing/2014/main" id="{C14957C6-839B-4DD5-AE7C-584A18006FE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770" r="31920"/>
          <a:stretch/>
        </p:blipFill>
        <p:spPr>
          <a:xfrm>
            <a:off x="838200" y="1460810"/>
            <a:ext cx="3298902" cy="49734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446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2F25-14AD-CE44-89F0-824365415C1B}"/>
              </a:ext>
            </a:extLst>
          </p:cNvPr>
          <p:cNvSpPr>
            <a:spLocks noGrp="1"/>
          </p:cNvSpPr>
          <p:nvPr>
            <p:ph type="title" idx="4294967295"/>
          </p:nvPr>
        </p:nvSpPr>
        <p:spPr>
          <a:xfrm>
            <a:off x="869950" y="3057525"/>
            <a:ext cx="104521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chemeClr val="bg1"/>
                </a:solidFill>
                <a:effectLst/>
                <a:uLnTx/>
                <a:uFillTx/>
                <a:latin typeface="+mj-lt"/>
                <a:ea typeface="+mn-ea"/>
                <a:cs typeface="+mn-cs"/>
              </a:rPr>
              <a:t>Thank you for watching.</a:t>
            </a:r>
          </a:p>
        </p:txBody>
      </p:sp>
    </p:spTree>
    <p:custDataLst>
      <p:tags r:id="rId1"/>
    </p:custDataLst>
    <p:extLst>
      <p:ext uri="{BB962C8B-B14F-4D97-AF65-F5344CB8AC3E}">
        <p14:creationId xmlns:p14="http://schemas.microsoft.com/office/powerpoint/2010/main" val="2158310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Analysis Project</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1544891"/>
            <a:ext cx="10515600" cy="109728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rPr>
              <a:t>For this assignment, you will design and implement a cache simulator. Your simulator will read a memory access trace from a file, determine whether each memory access is a hit or a miss, and output the hit rate.</a:t>
            </a:r>
            <a:endParaRPr lang="en-US" dirty="0">
              <a:solidFill>
                <a:schemeClr val="tx1"/>
              </a:solidFill>
            </a:endParaRPr>
          </a:p>
        </p:txBody>
      </p:sp>
      <p:sp>
        <p:nvSpPr>
          <p:cNvPr id="5" name="Rectangle 4">
            <a:extLst>
              <a:ext uri="{FF2B5EF4-FFF2-40B4-BE49-F238E27FC236}">
                <a16:creationId xmlns:a16="http://schemas.microsoft.com/office/drawing/2014/main" id="{1F19D46F-CE53-4808-8BFE-E31637CAB8A6}"/>
              </a:ext>
            </a:extLst>
          </p:cNvPr>
          <p:cNvSpPr/>
          <p:nvPr/>
        </p:nvSpPr>
        <p:spPr>
          <a:xfrm>
            <a:off x="838200" y="2929361"/>
            <a:ext cx="10515600" cy="82296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You will then analyze the performance (hit rate) of three cache designs. You will do this in an analysis paper which should answer the following questions:</a:t>
            </a:r>
          </a:p>
        </p:txBody>
      </p:sp>
      <p:sp>
        <p:nvSpPr>
          <p:cNvPr id="6" name="Rectangle 5">
            <a:extLst>
              <a:ext uri="{FF2B5EF4-FFF2-40B4-BE49-F238E27FC236}">
                <a16:creationId xmlns:a16="http://schemas.microsoft.com/office/drawing/2014/main" id="{C205F7AF-039C-4F7E-8A66-42585068D1A7}"/>
              </a:ext>
            </a:extLst>
          </p:cNvPr>
          <p:cNvSpPr/>
          <p:nvPr/>
        </p:nvSpPr>
        <p:spPr>
          <a:xfrm>
            <a:off x="838200" y="3921787"/>
            <a:ext cx="10515600" cy="82296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How does the performance of a cache change with its associativity? </a:t>
            </a:r>
            <a:br>
              <a:rPr lang="en-US" dirty="0">
                <a:solidFill>
                  <a:schemeClr val="tx1"/>
                </a:solidFill>
              </a:rPr>
            </a:br>
            <a:r>
              <a:rPr lang="en-US" dirty="0">
                <a:solidFill>
                  <a:schemeClr val="tx1"/>
                </a:solidFill>
              </a:rPr>
              <a:t>(e.g. direct mapped vs n-way associative vs fully associative)</a:t>
            </a:r>
          </a:p>
        </p:txBody>
      </p:sp>
      <p:sp>
        <p:nvSpPr>
          <p:cNvPr id="7" name="Rectangle 6">
            <a:extLst>
              <a:ext uri="{FF2B5EF4-FFF2-40B4-BE49-F238E27FC236}">
                <a16:creationId xmlns:a16="http://schemas.microsoft.com/office/drawing/2014/main" id="{D3708F5E-160E-4585-8E71-D9C945FE107E}"/>
              </a:ext>
            </a:extLst>
          </p:cNvPr>
          <p:cNvSpPr/>
          <p:nvPr/>
        </p:nvSpPr>
        <p:spPr>
          <a:xfrm>
            <a:off x="838200" y="4914213"/>
            <a:ext cx="1051560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rPr>
              <a:t>How does the performance of a cache change with cache size?</a:t>
            </a:r>
            <a:endParaRPr lang="en-US" dirty="0">
              <a:solidFill>
                <a:schemeClr val="tx1"/>
              </a:solidFill>
            </a:endParaRPr>
          </a:p>
        </p:txBody>
      </p:sp>
      <p:sp>
        <p:nvSpPr>
          <p:cNvPr id="8" name="Rectangle 7">
            <a:extLst>
              <a:ext uri="{FF2B5EF4-FFF2-40B4-BE49-F238E27FC236}">
                <a16:creationId xmlns:a16="http://schemas.microsoft.com/office/drawing/2014/main" id="{68076A24-443C-4CA3-A65F-993828EF7E4B}"/>
              </a:ext>
            </a:extLst>
          </p:cNvPr>
          <p:cNvSpPr/>
          <p:nvPr/>
        </p:nvSpPr>
        <p:spPr>
          <a:xfrm>
            <a:off x="838200" y="5632319"/>
            <a:ext cx="1051560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rPr>
              <a:t>How does the performance change with replacement policy?</a:t>
            </a:r>
          </a:p>
        </p:txBody>
      </p:sp>
    </p:spTree>
    <p:extLst>
      <p:ext uri="{BB962C8B-B14F-4D97-AF65-F5344CB8AC3E}">
        <p14:creationId xmlns:p14="http://schemas.microsoft.com/office/powerpoint/2010/main" val="414656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Analysis Project</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223597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Read a memory access trace </a:t>
            </a:r>
            <a:br>
              <a:rPr lang="en-US" dirty="0">
                <a:solidFill>
                  <a:schemeClr val="tx1"/>
                </a:solidFill>
              </a:rPr>
            </a:br>
            <a:r>
              <a:rPr lang="en-US" dirty="0">
                <a:solidFill>
                  <a:schemeClr val="tx1"/>
                </a:solidFill>
              </a:rPr>
              <a:t>from a file.</a:t>
            </a:r>
          </a:p>
        </p:txBody>
      </p:sp>
      <p:sp>
        <p:nvSpPr>
          <p:cNvPr id="5" name="Rectangle 4">
            <a:extLst>
              <a:ext uri="{FF2B5EF4-FFF2-40B4-BE49-F238E27FC236}">
                <a16:creationId xmlns:a16="http://schemas.microsoft.com/office/drawing/2014/main" id="{1F19D46F-CE53-4808-8BFE-E31637CAB8A6}"/>
              </a:ext>
            </a:extLst>
          </p:cNvPr>
          <p:cNvSpPr/>
          <p:nvPr/>
        </p:nvSpPr>
        <p:spPr>
          <a:xfrm>
            <a:off x="838200" y="362044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Trace files are located in </a:t>
            </a:r>
          </a:p>
          <a:p>
            <a:r>
              <a:rPr lang="en-US" dirty="0">
                <a:solidFill>
                  <a:schemeClr val="tx1"/>
                </a:solidFill>
              </a:rPr>
              <a:t>Files / Cache Analysis / Trace Files</a:t>
            </a:r>
          </a:p>
        </p:txBody>
      </p:sp>
      <p:pic>
        <p:nvPicPr>
          <p:cNvPr id="9" name="Picture 8" descr="Screenshot of the swim.trace file.">
            <a:extLst>
              <a:ext uri="{FF2B5EF4-FFF2-40B4-BE49-F238E27FC236}">
                <a16:creationId xmlns:a16="http://schemas.microsoft.com/office/drawing/2014/main" id="{10104AEC-8E3F-447C-9756-2F4BB8720F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8088923" y="323453"/>
            <a:ext cx="3358662" cy="61239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414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Analysis Project</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223597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Read a memory access trace </a:t>
            </a:r>
            <a:br>
              <a:rPr lang="en-US" dirty="0">
                <a:solidFill>
                  <a:schemeClr val="tx1"/>
                </a:solidFill>
              </a:rPr>
            </a:br>
            <a:r>
              <a:rPr lang="en-US" dirty="0">
                <a:solidFill>
                  <a:schemeClr val="tx1"/>
                </a:solidFill>
              </a:rPr>
              <a:t>from a file.</a:t>
            </a:r>
          </a:p>
        </p:txBody>
      </p:sp>
      <p:sp>
        <p:nvSpPr>
          <p:cNvPr id="5" name="Rectangle 4">
            <a:extLst>
              <a:ext uri="{FF2B5EF4-FFF2-40B4-BE49-F238E27FC236}">
                <a16:creationId xmlns:a16="http://schemas.microsoft.com/office/drawing/2014/main" id="{1F19D46F-CE53-4808-8BFE-E31637CAB8A6}"/>
              </a:ext>
            </a:extLst>
          </p:cNvPr>
          <p:cNvSpPr/>
          <p:nvPr/>
        </p:nvSpPr>
        <p:spPr>
          <a:xfrm>
            <a:off x="838200" y="362044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Trace files are located in </a:t>
            </a:r>
          </a:p>
          <a:p>
            <a:r>
              <a:rPr lang="en-US" dirty="0">
                <a:solidFill>
                  <a:schemeClr val="tx1"/>
                </a:solidFill>
              </a:rPr>
              <a:t>Files / Cache Analysis / Trace Files</a:t>
            </a:r>
          </a:p>
        </p:txBody>
      </p:sp>
      <p:pic>
        <p:nvPicPr>
          <p:cNvPr id="9" name="Picture 8" descr="Screenshot of the swim.trace file.">
            <a:extLst>
              <a:ext uri="{FF2B5EF4-FFF2-40B4-BE49-F238E27FC236}">
                <a16:creationId xmlns:a16="http://schemas.microsoft.com/office/drawing/2014/main" id="{10104AEC-8E3F-447C-9756-2F4BB8720F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8088923" y="323453"/>
            <a:ext cx="3358662" cy="6123921"/>
          </a:xfrm>
          <a:prstGeom prst="rect">
            <a:avLst/>
          </a:prstGeom>
          <a:effectLst>
            <a:outerShdw blurRad="63500" sx="102000" sy="102000" algn="ctr" rotWithShape="0">
              <a:prstClr val="black">
                <a:alpha val="40000"/>
              </a:prstClr>
            </a:outerShdw>
          </a:effectLst>
        </p:spPr>
      </p:pic>
      <p:sp>
        <p:nvSpPr>
          <p:cNvPr id="11" name="Rectangle 10">
            <a:extLst>
              <a:ext uri="{FF2B5EF4-FFF2-40B4-BE49-F238E27FC236}">
                <a16:creationId xmlns:a16="http://schemas.microsoft.com/office/drawing/2014/main" id="{2DDBAD20-2C9C-47EB-8716-E625DCF4BCE4}"/>
              </a:ext>
              <a:ext uri="{C183D7F6-B498-43B3-948B-1728B52AA6E4}">
                <adec:decorative xmlns:adec="http://schemas.microsoft.com/office/drawing/2017/decorative" val="1"/>
              </a:ext>
            </a:extLst>
          </p:cNvPr>
          <p:cNvSpPr/>
          <p:nvPr/>
        </p:nvSpPr>
        <p:spPr>
          <a:xfrm>
            <a:off x="8088923" y="940351"/>
            <a:ext cx="187569" cy="5080586"/>
          </a:xfrm>
          <a:prstGeom prst="rect">
            <a:avLst/>
          </a:prstGeom>
          <a:solidFill>
            <a:schemeClr val="accent4">
              <a:lumMod val="20000"/>
              <a:lumOff val="80000"/>
              <a:alpha val="20000"/>
            </a:schemeClr>
          </a:solidFill>
          <a:ln w="28575">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0D1FE82-B8BF-4573-B415-593E511E03CC}"/>
              </a:ext>
              <a:ext uri="{C183D7F6-B498-43B3-948B-1728B52AA6E4}">
                <adec:decorative xmlns:adec="http://schemas.microsoft.com/office/drawing/2017/decorative" val="1"/>
              </a:ext>
            </a:extLst>
          </p:cNvPr>
          <p:cNvCxnSpPr>
            <a:cxnSpLocks/>
            <a:stCxn id="13" idx="2"/>
            <a:endCxn id="11" idx="1"/>
          </p:cNvCxnSpPr>
          <p:nvPr/>
        </p:nvCxnSpPr>
        <p:spPr>
          <a:xfrm rot="16200000" flipH="1">
            <a:off x="7116507" y="2508228"/>
            <a:ext cx="396800" cy="1548032"/>
          </a:xfrm>
          <a:prstGeom prst="bentConnector2">
            <a:avLst/>
          </a:prstGeom>
          <a:ln w="38100">
            <a:solidFill>
              <a:schemeClr val="accent4"/>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720B9AF-28BB-4D68-9EB6-7ED1381A83DD}"/>
              </a:ext>
            </a:extLst>
          </p:cNvPr>
          <p:cNvSpPr/>
          <p:nvPr/>
        </p:nvSpPr>
        <p:spPr>
          <a:xfrm>
            <a:off x="5306451" y="1986564"/>
            <a:ext cx="2468880" cy="1097280"/>
          </a:xfrm>
          <a:prstGeom prst="rect">
            <a:avLst/>
          </a:prstGeom>
          <a:solidFill>
            <a:schemeClr val="accent4">
              <a:lumMod val="20000"/>
              <a:lumOff val="80000"/>
            </a:schemeClr>
          </a:solidFill>
          <a:ln w="381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Indicates whether the access is a load or store.</a:t>
            </a:r>
          </a:p>
        </p:txBody>
      </p:sp>
      <p:sp>
        <p:nvSpPr>
          <p:cNvPr id="18" name="Rectangle 17">
            <a:extLst>
              <a:ext uri="{FF2B5EF4-FFF2-40B4-BE49-F238E27FC236}">
                <a16:creationId xmlns:a16="http://schemas.microsoft.com/office/drawing/2014/main" id="{97F32E6B-041F-4DBD-AD1E-2ED26B0B4FE7}"/>
              </a:ext>
            </a:extLst>
          </p:cNvPr>
          <p:cNvSpPr/>
          <p:nvPr/>
        </p:nvSpPr>
        <p:spPr>
          <a:xfrm>
            <a:off x="5306451" y="3771829"/>
            <a:ext cx="2468880" cy="1645920"/>
          </a:xfrm>
          <a:prstGeom prst="rect">
            <a:avLst/>
          </a:prstGeom>
          <a:solidFill>
            <a:schemeClr val="accent4">
              <a:lumMod val="20000"/>
              <a:lumOff val="80000"/>
            </a:schemeClr>
          </a:solidFill>
          <a:ln w="381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For this project, you can treat load and store the same. You can ignore this column.</a:t>
            </a:r>
          </a:p>
        </p:txBody>
      </p:sp>
    </p:spTree>
    <p:extLst>
      <p:ext uri="{BB962C8B-B14F-4D97-AF65-F5344CB8AC3E}">
        <p14:creationId xmlns:p14="http://schemas.microsoft.com/office/powerpoint/2010/main" val="121070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250"/>
                                        <p:tgtEl>
                                          <p:spTgt spid="11"/>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Analysis Project</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223597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Read a memory access trace </a:t>
            </a:r>
            <a:br>
              <a:rPr lang="en-US" dirty="0">
                <a:solidFill>
                  <a:schemeClr val="tx1"/>
                </a:solidFill>
              </a:rPr>
            </a:br>
            <a:r>
              <a:rPr lang="en-US" dirty="0">
                <a:solidFill>
                  <a:schemeClr val="tx1"/>
                </a:solidFill>
              </a:rPr>
              <a:t>from a file.</a:t>
            </a:r>
          </a:p>
        </p:txBody>
      </p:sp>
      <p:sp>
        <p:nvSpPr>
          <p:cNvPr id="5" name="Rectangle 4">
            <a:extLst>
              <a:ext uri="{FF2B5EF4-FFF2-40B4-BE49-F238E27FC236}">
                <a16:creationId xmlns:a16="http://schemas.microsoft.com/office/drawing/2014/main" id="{1F19D46F-CE53-4808-8BFE-E31637CAB8A6}"/>
              </a:ext>
            </a:extLst>
          </p:cNvPr>
          <p:cNvSpPr/>
          <p:nvPr/>
        </p:nvSpPr>
        <p:spPr>
          <a:xfrm>
            <a:off x="838200" y="362044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Trace files are located in </a:t>
            </a:r>
          </a:p>
          <a:p>
            <a:r>
              <a:rPr lang="en-US" dirty="0">
                <a:solidFill>
                  <a:schemeClr val="tx1"/>
                </a:solidFill>
              </a:rPr>
              <a:t>Files / Cache Analysis / Trace Files</a:t>
            </a:r>
          </a:p>
        </p:txBody>
      </p:sp>
      <p:pic>
        <p:nvPicPr>
          <p:cNvPr id="9" name="Picture 8" descr="Screenshot of the swim.trace file.">
            <a:extLst>
              <a:ext uri="{FF2B5EF4-FFF2-40B4-BE49-F238E27FC236}">
                <a16:creationId xmlns:a16="http://schemas.microsoft.com/office/drawing/2014/main" id="{10104AEC-8E3F-447C-9756-2F4BB8720F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893169" y="323453"/>
            <a:ext cx="3358662" cy="6123921"/>
          </a:xfrm>
          <a:prstGeom prst="rect">
            <a:avLst/>
          </a:prstGeom>
          <a:effectLst>
            <a:outerShdw blurRad="63500" sx="102000" sy="102000" algn="ctr" rotWithShape="0">
              <a:prstClr val="black">
                <a:alpha val="40000"/>
              </a:prstClr>
            </a:outerShdw>
          </a:effectLst>
        </p:spPr>
      </p:pic>
      <p:sp>
        <p:nvSpPr>
          <p:cNvPr id="11" name="Rectangle 10">
            <a:extLst>
              <a:ext uri="{FF2B5EF4-FFF2-40B4-BE49-F238E27FC236}">
                <a16:creationId xmlns:a16="http://schemas.microsoft.com/office/drawing/2014/main" id="{2DDBAD20-2C9C-47EB-8716-E625DCF4BCE4}"/>
              </a:ext>
              <a:ext uri="{C183D7F6-B498-43B3-948B-1728B52AA6E4}">
                <adec:decorative xmlns:adec="http://schemas.microsoft.com/office/drawing/2017/decorative" val="1"/>
              </a:ext>
            </a:extLst>
          </p:cNvPr>
          <p:cNvSpPr/>
          <p:nvPr/>
        </p:nvSpPr>
        <p:spPr>
          <a:xfrm>
            <a:off x="8124092" y="940351"/>
            <a:ext cx="187569" cy="5080586"/>
          </a:xfrm>
          <a:prstGeom prst="rect">
            <a:avLst/>
          </a:prstGeom>
          <a:solidFill>
            <a:schemeClr val="accent4">
              <a:lumMod val="20000"/>
              <a:lumOff val="80000"/>
              <a:alpha val="20000"/>
            </a:schemeClr>
          </a:solidFill>
          <a:ln w="28575">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0D1FE82-B8BF-4573-B415-593E511E03CC}"/>
              </a:ext>
              <a:ext uri="{C183D7F6-B498-43B3-948B-1728B52AA6E4}">
                <adec:decorative xmlns:adec="http://schemas.microsoft.com/office/drawing/2017/decorative" val="1"/>
              </a:ext>
            </a:extLst>
          </p:cNvPr>
          <p:cNvCxnSpPr>
            <a:cxnSpLocks/>
            <a:stCxn id="13" idx="2"/>
            <a:endCxn id="11" idx="3"/>
          </p:cNvCxnSpPr>
          <p:nvPr/>
        </p:nvCxnSpPr>
        <p:spPr>
          <a:xfrm rot="5400000">
            <a:off x="8927723" y="2467783"/>
            <a:ext cx="396800" cy="1628923"/>
          </a:xfrm>
          <a:prstGeom prst="bentConnector2">
            <a:avLst/>
          </a:prstGeom>
          <a:ln w="38100">
            <a:solidFill>
              <a:schemeClr val="accent4"/>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720B9AF-28BB-4D68-9EB6-7ED1381A83DD}"/>
              </a:ext>
            </a:extLst>
          </p:cNvPr>
          <p:cNvSpPr/>
          <p:nvPr/>
        </p:nvSpPr>
        <p:spPr>
          <a:xfrm>
            <a:off x="8706144" y="1986564"/>
            <a:ext cx="2468880" cy="1097280"/>
          </a:xfrm>
          <a:prstGeom prst="rect">
            <a:avLst/>
          </a:prstGeom>
          <a:solidFill>
            <a:schemeClr val="accent4">
              <a:lumMod val="20000"/>
              <a:lumOff val="80000"/>
            </a:schemeClr>
          </a:solidFill>
          <a:ln w="381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Indicates how many bytes are requested</a:t>
            </a:r>
          </a:p>
        </p:txBody>
      </p:sp>
      <p:sp>
        <p:nvSpPr>
          <p:cNvPr id="18" name="Rectangle 17">
            <a:extLst>
              <a:ext uri="{FF2B5EF4-FFF2-40B4-BE49-F238E27FC236}">
                <a16:creationId xmlns:a16="http://schemas.microsoft.com/office/drawing/2014/main" id="{97F32E6B-041F-4DBD-AD1E-2ED26B0B4FE7}"/>
              </a:ext>
            </a:extLst>
          </p:cNvPr>
          <p:cNvSpPr/>
          <p:nvPr/>
        </p:nvSpPr>
        <p:spPr>
          <a:xfrm>
            <a:off x="8706144" y="4077649"/>
            <a:ext cx="2468880" cy="1097280"/>
          </a:xfrm>
          <a:prstGeom prst="rect">
            <a:avLst/>
          </a:prstGeom>
          <a:solidFill>
            <a:schemeClr val="accent4">
              <a:lumMod val="20000"/>
              <a:lumOff val="80000"/>
            </a:schemeClr>
          </a:solidFill>
          <a:ln w="381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For this project, you can ignore this column.</a:t>
            </a:r>
          </a:p>
        </p:txBody>
      </p:sp>
    </p:spTree>
    <p:extLst>
      <p:ext uri="{BB962C8B-B14F-4D97-AF65-F5344CB8AC3E}">
        <p14:creationId xmlns:p14="http://schemas.microsoft.com/office/powerpoint/2010/main" val="221063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250"/>
                                        <p:tgtEl>
                                          <p:spTgt spid="11"/>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Analysis Project</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223597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Read a memory access trace </a:t>
            </a:r>
            <a:br>
              <a:rPr lang="en-US" dirty="0">
                <a:solidFill>
                  <a:schemeClr val="tx1"/>
                </a:solidFill>
              </a:rPr>
            </a:br>
            <a:r>
              <a:rPr lang="en-US" dirty="0">
                <a:solidFill>
                  <a:schemeClr val="tx1"/>
                </a:solidFill>
              </a:rPr>
              <a:t>from a file.</a:t>
            </a:r>
          </a:p>
        </p:txBody>
      </p:sp>
      <p:sp>
        <p:nvSpPr>
          <p:cNvPr id="5" name="Rectangle 4">
            <a:extLst>
              <a:ext uri="{FF2B5EF4-FFF2-40B4-BE49-F238E27FC236}">
                <a16:creationId xmlns:a16="http://schemas.microsoft.com/office/drawing/2014/main" id="{1F19D46F-CE53-4808-8BFE-E31637CAB8A6}"/>
              </a:ext>
            </a:extLst>
          </p:cNvPr>
          <p:cNvSpPr/>
          <p:nvPr/>
        </p:nvSpPr>
        <p:spPr>
          <a:xfrm>
            <a:off x="838200" y="3620449"/>
            <a:ext cx="3931920" cy="91440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Trace files are located in </a:t>
            </a:r>
          </a:p>
          <a:p>
            <a:r>
              <a:rPr lang="en-US" dirty="0">
                <a:solidFill>
                  <a:schemeClr val="tx1"/>
                </a:solidFill>
              </a:rPr>
              <a:t>Files / Cache Analysis / Trace Files</a:t>
            </a:r>
          </a:p>
        </p:txBody>
      </p:sp>
      <p:pic>
        <p:nvPicPr>
          <p:cNvPr id="9" name="Picture 8" descr="Screenshot of the swim.trace file.">
            <a:extLst>
              <a:ext uri="{FF2B5EF4-FFF2-40B4-BE49-F238E27FC236}">
                <a16:creationId xmlns:a16="http://schemas.microsoft.com/office/drawing/2014/main" id="{10104AEC-8E3F-447C-9756-2F4BB8720F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893169" y="323453"/>
            <a:ext cx="3358662" cy="6123921"/>
          </a:xfrm>
          <a:prstGeom prst="rect">
            <a:avLst/>
          </a:prstGeom>
          <a:effectLst>
            <a:outerShdw blurRad="63500" sx="102000" sy="102000" algn="ctr" rotWithShape="0">
              <a:prstClr val="black">
                <a:alpha val="40000"/>
              </a:prstClr>
            </a:outerShdw>
          </a:effectLst>
        </p:spPr>
      </p:pic>
      <p:sp>
        <p:nvSpPr>
          <p:cNvPr id="11" name="Rectangle 10">
            <a:extLst>
              <a:ext uri="{FF2B5EF4-FFF2-40B4-BE49-F238E27FC236}">
                <a16:creationId xmlns:a16="http://schemas.microsoft.com/office/drawing/2014/main" id="{2DDBAD20-2C9C-47EB-8716-E625DCF4BCE4}"/>
              </a:ext>
              <a:ext uri="{C183D7F6-B498-43B3-948B-1728B52AA6E4}">
                <adec:decorative xmlns:adec="http://schemas.microsoft.com/office/drawing/2017/decorative" val="1"/>
              </a:ext>
            </a:extLst>
          </p:cNvPr>
          <p:cNvSpPr/>
          <p:nvPr/>
        </p:nvSpPr>
        <p:spPr>
          <a:xfrm>
            <a:off x="7104185" y="940351"/>
            <a:ext cx="1008184" cy="5080586"/>
          </a:xfrm>
          <a:prstGeom prst="rect">
            <a:avLst/>
          </a:prstGeom>
          <a:solidFill>
            <a:schemeClr val="accent4">
              <a:lumMod val="20000"/>
              <a:lumOff val="80000"/>
              <a:alpha val="20000"/>
            </a:schemeClr>
          </a:solidFill>
          <a:ln w="28575">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0D1FE82-B8BF-4573-B415-593E511E03CC}"/>
              </a:ext>
              <a:ext uri="{C183D7F6-B498-43B3-948B-1728B52AA6E4}">
                <adec:decorative xmlns:adec="http://schemas.microsoft.com/office/drawing/2017/decorative" val="1"/>
              </a:ext>
            </a:extLst>
          </p:cNvPr>
          <p:cNvCxnSpPr>
            <a:cxnSpLocks/>
            <a:stCxn id="13" idx="2"/>
            <a:endCxn id="11" idx="3"/>
          </p:cNvCxnSpPr>
          <p:nvPr/>
        </p:nvCxnSpPr>
        <p:spPr>
          <a:xfrm rot="5400000">
            <a:off x="8828077" y="2368137"/>
            <a:ext cx="396800" cy="1828215"/>
          </a:xfrm>
          <a:prstGeom prst="bentConnector2">
            <a:avLst/>
          </a:prstGeom>
          <a:ln w="38100">
            <a:solidFill>
              <a:schemeClr val="accent4"/>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720B9AF-28BB-4D68-9EB6-7ED1381A83DD}"/>
              </a:ext>
            </a:extLst>
          </p:cNvPr>
          <p:cNvSpPr/>
          <p:nvPr/>
        </p:nvSpPr>
        <p:spPr>
          <a:xfrm>
            <a:off x="8706144" y="1986564"/>
            <a:ext cx="2468880" cy="1097280"/>
          </a:xfrm>
          <a:prstGeom prst="rect">
            <a:avLst/>
          </a:prstGeom>
          <a:solidFill>
            <a:schemeClr val="accent4">
              <a:lumMod val="20000"/>
              <a:lumOff val="80000"/>
            </a:schemeClr>
          </a:solidFill>
          <a:ln w="381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This is the address.</a:t>
            </a:r>
          </a:p>
        </p:txBody>
      </p:sp>
      <p:sp>
        <p:nvSpPr>
          <p:cNvPr id="18" name="Rectangle 17">
            <a:extLst>
              <a:ext uri="{FF2B5EF4-FFF2-40B4-BE49-F238E27FC236}">
                <a16:creationId xmlns:a16="http://schemas.microsoft.com/office/drawing/2014/main" id="{97F32E6B-041F-4DBD-AD1E-2ED26B0B4FE7}"/>
              </a:ext>
            </a:extLst>
          </p:cNvPr>
          <p:cNvSpPr/>
          <p:nvPr/>
        </p:nvSpPr>
        <p:spPr>
          <a:xfrm>
            <a:off x="8706144" y="4077649"/>
            <a:ext cx="2468880" cy="1097280"/>
          </a:xfrm>
          <a:prstGeom prst="rect">
            <a:avLst/>
          </a:prstGeom>
          <a:solidFill>
            <a:schemeClr val="accent4">
              <a:lumMod val="20000"/>
              <a:lumOff val="80000"/>
            </a:schemeClr>
          </a:solidFill>
          <a:ln w="381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This is what you care about.</a:t>
            </a:r>
          </a:p>
        </p:txBody>
      </p:sp>
    </p:spTree>
    <p:extLst>
      <p:ext uri="{BB962C8B-B14F-4D97-AF65-F5344CB8AC3E}">
        <p14:creationId xmlns:p14="http://schemas.microsoft.com/office/powerpoint/2010/main" val="129846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250"/>
                                        <p:tgtEl>
                                          <p:spTgt spid="11"/>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Analysis Project</a:t>
            </a:r>
          </a:p>
        </p:txBody>
      </p:sp>
      <p:sp>
        <p:nvSpPr>
          <p:cNvPr id="4" name="Rectangle 3">
            <a:extLst>
              <a:ext uri="{FF2B5EF4-FFF2-40B4-BE49-F238E27FC236}">
                <a16:creationId xmlns:a16="http://schemas.microsoft.com/office/drawing/2014/main" id="{BCF570E2-BFE5-45B2-9631-D05601E9594C}"/>
              </a:ext>
            </a:extLst>
          </p:cNvPr>
          <p:cNvSpPr/>
          <p:nvPr/>
        </p:nvSpPr>
        <p:spPr>
          <a:xfrm>
            <a:off x="838200" y="1504984"/>
            <a:ext cx="502920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OK, so I have an address.  Now what do I do?</a:t>
            </a:r>
          </a:p>
        </p:txBody>
      </p:sp>
      <p:pic>
        <p:nvPicPr>
          <p:cNvPr id="9" name="Picture 8" descr="Screenshot of the swim.trace file.">
            <a:extLst>
              <a:ext uri="{FF2B5EF4-FFF2-40B4-BE49-F238E27FC236}">
                <a16:creationId xmlns:a16="http://schemas.microsoft.com/office/drawing/2014/main" id="{10104AEC-8E3F-447C-9756-2F4BB8720F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893169" y="323453"/>
            <a:ext cx="3358662" cy="6123921"/>
          </a:xfrm>
          <a:prstGeom prst="rect">
            <a:avLst/>
          </a:prstGeom>
          <a:effectLst>
            <a:outerShdw blurRad="63500" sx="102000" sy="102000" algn="ctr" rotWithShape="0">
              <a:prstClr val="black">
                <a:alpha val="40000"/>
              </a:prstClr>
            </a:outerShdw>
          </a:effectLst>
        </p:spPr>
      </p:pic>
      <p:sp>
        <p:nvSpPr>
          <p:cNvPr id="11" name="Rectangle 10">
            <a:extLst>
              <a:ext uri="{FF2B5EF4-FFF2-40B4-BE49-F238E27FC236}">
                <a16:creationId xmlns:a16="http://schemas.microsoft.com/office/drawing/2014/main" id="{2DDBAD20-2C9C-47EB-8716-E625DCF4BCE4}"/>
              </a:ext>
              <a:ext uri="{C183D7F6-B498-43B3-948B-1728B52AA6E4}">
                <adec:decorative xmlns:adec="http://schemas.microsoft.com/office/drawing/2017/decorative" val="1"/>
              </a:ext>
            </a:extLst>
          </p:cNvPr>
          <p:cNvSpPr/>
          <p:nvPr/>
        </p:nvSpPr>
        <p:spPr>
          <a:xfrm>
            <a:off x="7104185" y="940351"/>
            <a:ext cx="1008184" cy="5080586"/>
          </a:xfrm>
          <a:prstGeom prst="rect">
            <a:avLst/>
          </a:prstGeom>
          <a:solidFill>
            <a:schemeClr val="accent4">
              <a:lumMod val="20000"/>
              <a:lumOff val="80000"/>
              <a:alpha val="20000"/>
            </a:schemeClr>
          </a:solidFill>
          <a:ln w="28575">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19D46F-CE53-4808-8BFE-E31637CAB8A6}"/>
              </a:ext>
            </a:extLst>
          </p:cNvPr>
          <p:cNvSpPr/>
          <p:nvPr/>
        </p:nvSpPr>
        <p:spPr>
          <a:xfrm>
            <a:off x="838200" y="2421102"/>
            <a:ext cx="502920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Each address will be split into: </a:t>
            </a:r>
          </a:p>
        </p:txBody>
      </p:sp>
      <p:sp>
        <p:nvSpPr>
          <p:cNvPr id="17" name="Rectangle 16">
            <a:extLst>
              <a:ext uri="{FF2B5EF4-FFF2-40B4-BE49-F238E27FC236}">
                <a16:creationId xmlns:a16="http://schemas.microsoft.com/office/drawing/2014/main" id="{E01BFA15-0FCF-47DC-A89E-EA3C40D28657}"/>
              </a:ext>
            </a:extLst>
          </p:cNvPr>
          <p:cNvSpPr/>
          <p:nvPr/>
        </p:nvSpPr>
        <p:spPr>
          <a:xfrm>
            <a:off x="838200" y="3125175"/>
            <a:ext cx="228600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rPr>
              <a:t>Direct Mapped</a:t>
            </a:r>
          </a:p>
        </p:txBody>
      </p:sp>
      <p:sp>
        <p:nvSpPr>
          <p:cNvPr id="14" name="Rectangle 13">
            <a:extLst>
              <a:ext uri="{FF2B5EF4-FFF2-40B4-BE49-F238E27FC236}">
                <a16:creationId xmlns:a16="http://schemas.microsoft.com/office/drawing/2014/main" id="{948C694D-7BF1-4DE2-A3C1-FBF6506C9285}"/>
              </a:ext>
            </a:extLst>
          </p:cNvPr>
          <p:cNvSpPr/>
          <p:nvPr/>
        </p:nvSpPr>
        <p:spPr>
          <a:xfrm>
            <a:off x="3124200" y="3125175"/>
            <a:ext cx="274320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Tag / Line / Offset</a:t>
            </a:r>
          </a:p>
        </p:txBody>
      </p:sp>
      <p:sp>
        <p:nvSpPr>
          <p:cNvPr id="20" name="Rectangle 19">
            <a:extLst>
              <a:ext uri="{FF2B5EF4-FFF2-40B4-BE49-F238E27FC236}">
                <a16:creationId xmlns:a16="http://schemas.microsoft.com/office/drawing/2014/main" id="{9B224E7A-879E-4DD9-9BE1-8802DBDB724B}"/>
              </a:ext>
            </a:extLst>
          </p:cNvPr>
          <p:cNvSpPr/>
          <p:nvPr/>
        </p:nvSpPr>
        <p:spPr>
          <a:xfrm>
            <a:off x="838200" y="3829248"/>
            <a:ext cx="228600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rPr>
              <a:t>Set Associative</a:t>
            </a:r>
          </a:p>
        </p:txBody>
      </p:sp>
      <p:sp>
        <p:nvSpPr>
          <p:cNvPr id="19" name="Rectangle 18">
            <a:extLst>
              <a:ext uri="{FF2B5EF4-FFF2-40B4-BE49-F238E27FC236}">
                <a16:creationId xmlns:a16="http://schemas.microsoft.com/office/drawing/2014/main" id="{A6654CE5-9524-4EFA-8866-C719B9382DCA}"/>
              </a:ext>
            </a:extLst>
          </p:cNvPr>
          <p:cNvSpPr/>
          <p:nvPr/>
        </p:nvSpPr>
        <p:spPr>
          <a:xfrm>
            <a:off x="3124200" y="3829248"/>
            <a:ext cx="274320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Tag / Set / Offset</a:t>
            </a:r>
          </a:p>
        </p:txBody>
      </p:sp>
      <p:sp>
        <p:nvSpPr>
          <p:cNvPr id="22" name="Rectangle 21">
            <a:extLst>
              <a:ext uri="{FF2B5EF4-FFF2-40B4-BE49-F238E27FC236}">
                <a16:creationId xmlns:a16="http://schemas.microsoft.com/office/drawing/2014/main" id="{86E15577-5C6C-417E-A6AA-BEE9E3349DB5}"/>
              </a:ext>
            </a:extLst>
          </p:cNvPr>
          <p:cNvSpPr/>
          <p:nvPr/>
        </p:nvSpPr>
        <p:spPr>
          <a:xfrm>
            <a:off x="838200" y="4533322"/>
            <a:ext cx="228600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rPr>
              <a:t>Fully Associative</a:t>
            </a:r>
          </a:p>
        </p:txBody>
      </p:sp>
      <p:sp>
        <p:nvSpPr>
          <p:cNvPr id="21" name="Rectangle 20">
            <a:extLst>
              <a:ext uri="{FF2B5EF4-FFF2-40B4-BE49-F238E27FC236}">
                <a16:creationId xmlns:a16="http://schemas.microsoft.com/office/drawing/2014/main" id="{53992784-92DF-419F-8D46-1659B59714D6}"/>
              </a:ext>
            </a:extLst>
          </p:cNvPr>
          <p:cNvSpPr/>
          <p:nvPr/>
        </p:nvSpPr>
        <p:spPr>
          <a:xfrm>
            <a:off x="3124200" y="4533322"/>
            <a:ext cx="2743200" cy="54864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Tag / Offset</a:t>
            </a:r>
          </a:p>
        </p:txBody>
      </p:sp>
      <p:sp>
        <p:nvSpPr>
          <p:cNvPr id="23" name="Rectangle 22">
            <a:extLst>
              <a:ext uri="{FF2B5EF4-FFF2-40B4-BE49-F238E27FC236}">
                <a16:creationId xmlns:a16="http://schemas.microsoft.com/office/drawing/2014/main" id="{EF9C63E2-A122-439B-9609-9CA529A1B3F9}"/>
              </a:ext>
            </a:extLst>
          </p:cNvPr>
          <p:cNvSpPr/>
          <p:nvPr/>
        </p:nvSpPr>
        <p:spPr>
          <a:xfrm>
            <a:off x="838200" y="5449439"/>
            <a:ext cx="5029200" cy="73152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rPr>
              <a:t>Each run through a trace file will need a cache design.</a:t>
            </a:r>
          </a:p>
        </p:txBody>
      </p:sp>
    </p:spTree>
    <p:extLst>
      <p:ext uri="{BB962C8B-B14F-4D97-AF65-F5344CB8AC3E}">
        <p14:creationId xmlns:p14="http://schemas.microsoft.com/office/powerpoint/2010/main" val="166779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3F5A-74BB-4AD8-8275-243204909561}"/>
              </a:ext>
            </a:extLst>
          </p:cNvPr>
          <p:cNvSpPr>
            <a:spLocks noGrp="1"/>
          </p:cNvSpPr>
          <p:nvPr>
            <p:ph type="title"/>
          </p:nvPr>
        </p:nvSpPr>
        <p:spPr>
          <a:xfrm>
            <a:off x="838200" y="677041"/>
            <a:ext cx="10515600" cy="498598"/>
          </a:xfrm>
        </p:spPr>
        <p:txBody>
          <a:bodyPr/>
          <a:lstStyle/>
          <a:p>
            <a:r>
              <a:rPr lang="en-US" dirty="0"/>
              <a:t>Cache Design Parameters</a:t>
            </a:r>
          </a:p>
        </p:txBody>
      </p:sp>
      <p:sp>
        <p:nvSpPr>
          <p:cNvPr id="15" name="Rectangle 14">
            <a:extLst>
              <a:ext uri="{FF2B5EF4-FFF2-40B4-BE49-F238E27FC236}">
                <a16:creationId xmlns:a16="http://schemas.microsoft.com/office/drawing/2014/main" id="{70C873B3-8093-4B19-AFE2-44B185F869B8}"/>
              </a:ext>
            </a:extLst>
          </p:cNvPr>
          <p:cNvSpPr/>
          <p:nvPr/>
        </p:nvSpPr>
        <p:spPr>
          <a:xfrm>
            <a:off x="838200" y="1623177"/>
            <a:ext cx="3017520" cy="4572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Cache Size</a:t>
            </a:r>
          </a:p>
        </p:txBody>
      </p:sp>
      <p:sp>
        <p:nvSpPr>
          <p:cNvPr id="16" name="Rectangle 15">
            <a:extLst>
              <a:ext uri="{FF2B5EF4-FFF2-40B4-BE49-F238E27FC236}">
                <a16:creationId xmlns:a16="http://schemas.microsoft.com/office/drawing/2014/main" id="{5CFBB4E2-78AF-4F66-A16B-F956E81B9FD5}"/>
              </a:ext>
            </a:extLst>
          </p:cNvPr>
          <p:cNvSpPr/>
          <p:nvPr/>
        </p:nvSpPr>
        <p:spPr>
          <a:xfrm>
            <a:off x="838200" y="2080377"/>
            <a:ext cx="3017520" cy="1243584"/>
          </a:xfrm>
          <a:prstGeom prst="rect">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many bytes </a:t>
            </a:r>
            <a:br>
              <a:rPr lang="en-US" dirty="0">
                <a:solidFill>
                  <a:schemeClr val="tx1"/>
                </a:solidFill>
              </a:rPr>
            </a:br>
            <a:r>
              <a:rPr lang="en-US" dirty="0">
                <a:solidFill>
                  <a:schemeClr val="tx1"/>
                </a:solidFill>
              </a:rPr>
              <a:t>in the cache?</a:t>
            </a:r>
          </a:p>
        </p:txBody>
      </p:sp>
      <p:sp>
        <p:nvSpPr>
          <p:cNvPr id="18" name="Rectangle 17">
            <a:extLst>
              <a:ext uri="{FF2B5EF4-FFF2-40B4-BE49-F238E27FC236}">
                <a16:creationId xmlns:a16="http://schemas.microsoft.com/office/drawing/2014/main" id="{FE7ABB54-57BE-46CF-9477-4383A235629E}"/>
              </a:ext>
            </a:extLst>
          </p:cNvPr>
          <p:cNvSpPr/>
          <p:nvPr/>
        </p:nvSpPr>
        <p:spPr>
          <a:xfrm>
            <a:off x="4587240" y="1623177"/>
            <a:ext cx="3017520" cy="457200"/>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Line / Block Size</a:t>
            </a:r>
          </a:p>
        </p:txBody>
      </p:sp>
      <p:sp>
        <p:nvSpPr>
          <p:cNvPr id="24" name="Rectangle 23">
            <a:extLst>
              <a:ext uri="{FF2B5EF4-FFF2-40B4-BE49-F238E27FC236}">
                <a16:creationId xmlns:a16="http://schemas.microsoft.com/office/drawing/2014/main" id="{6A7FF72B-F627-4E88-A7B6-2EDE2F9B704A}"/>
              </a:ext>
            </a:extLst>
          </p:cNvPr>
          <p:cNvSpPr/>
          <p:nvPr/>
        </p:nvSpPr>
        <p:spPr>
          <a:xfrm>
            <a:off x="4587240" y="2080377"/>
            <a:ext cx="3017520" cy="1243584"/>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many bytes </a:t>
            </a:r>
            <a:br>
              <a:rPr lang="en-US" dirty="0">
                <a:solidFill>
                  <a:schemeClr val="tx1"/>
                </a:solidFill>
              </a:rPr>
            </a:br>
            <a:r>
              <a:rPr lang="en-US" dirty="0">
                <a:solidFill>
                  <a:schemeClr val="tx1"/>
                </a:solidFill>
              </a:rPr>
              <a:t>in a block / line?</a:t>
            </a:r>
          </a:p>
        </p:txBody>
      </p:sp>
      <p:sp>
        <p:nvSpPr>
          <p:cNvPr id="25" name="Rectangle 24">
            <a:extLst>
              <a:ext uri="{FF2B5EF4-FFF2-40B4-BE49-F238E27FC236}">
                <a16:creationId xmlns:a16="http://schemas.microsoft.com/office/drawing/2014/main" id="{081E614F-FD47-4FC5-BF64-908D5B324276}"/>
              </a:ext>
            </a:extLst>
          </p:cNvPr>
          <p:cNvSpPr/>
          <p:nvPr/>
        </p:nvSpPr>
        <p:spPr>
          <a:xfrm>
            <a:off x="8336280" y="1623177"/>
            <a:ext cx="3017520" cy="457200"/>
          </a:xfrm>
          <a:prstGeom prst="rect">
            <a:avLst/>
          </a:prstGeom>
          <a:solidFill>
            <a:schemeClr val="accent5">
              <a:lumMod val="60000"/>
              <a:lumOff val="4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Associativity</a:t>
            </a:r>
          </a:p>
        </p:txBody>
      </p:sp>
      <p:sp>
        <p:nvSpPr>
          <p:cNvPr id="26" name="Rectangle 25">
            <a:extLst>
              <a:ext uri="{FF2B5EF4-FFF2-40B4-BE49-F238E27FC236}">
                <a16:creationId xmlns:a16="http://schemas.microsoft.com/office/drawing/2014/main" id="{022CBC90-70E3-4BB0-BAB6-E62F4CAFC6FD}"/>
              </a:ext>
            </a:extLst>
          </p:cNvPr>
          <p:cNvSpPr/>
          <p:nvPr/>
        </p:nvSpPr>
        <p:spPr>
          <a:xfrm>
            <a:off x="8336280" y="2080377"/>
            <a:ext cx="3017520" cy="1243584"/>
          </a:xfrm>
          <a:prstGeom prst="rect">
            <a:avLst/>
          </a:prstGeom>
          <a:solidFill>
            <a:schemeClr val="accent5">
              <a:lumMod val="20000"/>
              <a:lumOff val="8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many lines</a:t>
            </a:r>
            <a:br>
              <a:rPr lang="en-US" dirty="0">
                <a:solidFill>
                  <a:schemeClr val="tx1"/>
                </a:solidFill>
              </a:rPr>
            </a:br>
            <a:r>
              <a:rPr lang="en-US" dirty="0">
                <a:solidFill>
                  <a:schemeClr val="tx1"/>
                </a:solidFill>
              </a:rPr>
              <a:t>in a set?</a:t>
            </a:r>
          </a:p>
        </p:txBody>
      </p:sp>
      <p:sp>
        <p:nvSpPr>
          <p:cNvPr id="27" name="Rectangle 26">
            <a:extLst>
              <a:ext uri="{FF2B5EF4-FFF2-40B4-BE49-F238E27FC236}">
                <a16:creationId xmlns:a16="http://schemas.microsoft.com/office/drawing/2014/main" id="{A03DC12E-BF5F-42DC-913F-CB197B4FA292}"/>
              </a:ext>
            </a:extLst>
          </p:cNvPr>
          <p:cNvSpPr/>
          <p:nvPr/>
        </p:nvSpPr>
        <p:spPr>
          <a:xfrm>
            <a:off x="838200" y="3886668"/>
            <a:ext cx="10515600" cy="548640"/>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These should be input parameters for a simulation run</a:t>
            </a:r>
          </a:p>
        </p:txBody>
      </p:sp>
      <p:sp>
        <p:nvSpPr>
          <p:cNvPr id="28" name="Rectangle 27">
            <a:extLst>
              <a:ext uri="{FF2B5EF4-FFF2-40B4-BE49-F238E27FC236}">
                <a16:creationId xmlns:a16="http://schemas.microsoft.com/office/drawing/2014/main" id="{B5579D10-FAF3-4E11-BB2A-CB0AF58B67D5}"/>
              </a:ext>
            </a:extLst>
          </p:cNvPr>
          <p:cNvSpPr/>
          <p:nvPr/>
        </p:nvSpPr>
        <p:spPr>
          <a:xfrm>
            <a:off x="838200" y="4998016"/>
            <a:ext cx="4870938" cy="914400"/>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tx1"/>
                </a:solidFill>
              </a:rPr>
              <a:t>Then, you should calculate the number of lines in the cache.</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65F854D-7CA2-4592-AE72-5C7717250ED7}"/>
                  </a:ext>
                </a:extLst>
              </p:cNvPr>
              <p:cNvSpPr/>
              <p:nvPr/>
            </p:nvSpPr>
            <p:spPr>
              <a:xfrm>
                <a:off x="5709138" y="4998015"/>
                <a:ext cx="5738446" cy="914399"/>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𝐶𝑎𝑐h𝑒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𝑠𝑖𝑧𝑒</m:t>
                          </m:r>
                        </m:num>
                        <m:den>
                          <m:r>
                            <a:rPr lang="en-US" b="0" i="1" smtClean="0">
                              <a:solidFill>
                                <a:schemeClr val="tx1"/>
                              </a:solidFill>
                              <a:latin typeface="Cambria Math" panose="02040503050406030204" pitchFamily="18" charset="0"/>
                            </a:rPr>
                            <m:t>𝐿𝑖𝑛𝑒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𝑠𝑖𝑧𝑒</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𝑁𝑢𝑚𝑏𝑒𝑟</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𝑜𝑓</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𝑙𝑖𝑛𝑒𝑠</m:t>
                      </m:r>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365F854D-7CA2-4592-AE72-5C7717250ED7}"/>
                  </a:ext>
                </a:extLst>
              </p:cNvPr>
              <p:cNvSpPr>
                <a:spLocks noRot="1" noChangeAspect="1" noMove="1" noResize="1" noEditPoints="1" noAdjustHandles="1" noChangeArrowheads="1" noChangeShapeType="1" noTextEdit="1"/>
              </p:cNvSpPr>
              <p:nvPr/>
            </p:nvSpPr>
            <p:spPr>
              <a:xfrm>
                <a:off x="5709138" y="4998015"/>
                <a:ext cx="5738446" cy="914399"/>
              </a:xfrm>
              <a:prstGeom prst="rect">
                <a:avLst/>
              </a:prstGeom>
              <a:blipFill>
                <a:blip r:embed="rId3"/>
                <a:stretch>
                  <a:fillRect/>
                </a:stretch>
              </a:blipFill>
              <a:ln w="38100">
                <a:solidFill>
                  <a:schemeClr val="accent6"/>
                </a:solidFill>
              </a:ln>
            </p:spPr>
            <p:txBody>
              <a:bodyPr/>
              <a:lstStyle/>
              <a:p>
                <a:r>
                  <a:rPr lang="en-US">
                    <a:noFill/>
                  </a:rPr>
                  <a:t> </a:t>
                </a:r>
              </a:p>
            </p:txBody>
          </p:sp>
        </mc:Fallback>
      </mc:AlternateContent>
    </p:spTree>
    <p:extLst>
      <p:ext uri="{BB962C8B-B14F-4D97-AF65-F5344CB8AC3E}">
        <p14:creationId xmlns:p14="http://schemas.microsoft.com/office/powerpoint/2010/main" val="8827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0"/>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69">
      <a:dk1>
        <a:srgbClr val="000000"/>
      </a:dk1>
      <a:lt1>
        <a:srgbClr val="FFFFFF"/>
      </a:lt1>
      <a:dk2>
        <a:srgbClr val="2B2C3B"/>
      </a:dk2>
      <a:lt2>
        <a:srgbClr val="FFFFFF"/>
      </a:lt2>
      <a:accent1>
        <a:srgbClr val="61D9FA"/>
      </a:accent1>
      <a:accent2>
        <a:srgbClr val="F75137"/>
      </a:accent2>
      <a:accent3>
        <a:srgbClr val="A6D82B"/>
      </a:accent3>
      <a:accent4>
        <a:srgbClr val="F92471"/>
      </a:accent4>
      <a:accent5>
        <a:srgbClr val="9966CC"/>
      </a:accent5>
      <a:accent6>
        <a:srgbClr val="F9E132"/>
      </a:accent6>
      <a:hlink>
        <a:srgbClr val="005395"/>
      </a:hlink>
      <a:folHlink>
        <a:srgbClr val="D6D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15580</TotalTime>
  <Words>2736</Words>
  <Application>Microsoft Macintosh PowerPoint</Application>
  <PresentationFormat>Widescreen</PresentationFormat>
  <Paragraphs>556</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Regular</vt:lpstr>
      <vt:lpstr>Cambria</vt:lpstr>
      <vt:lpstr>Cambria Math</vt:lpstr>
      <vt:lpstr>Helvetica Neue</vt:lpstr>
      <vt:lpstr>Office Theme</vt:lpstr>
      <vt:lpstr>CDA3101</vt:lpstr>
      <vt:lpstr>Welcome!</vt:lpstr>
      <vt:lpstr>Cache Analysis Project</vt:lpstr>
      <vt:lpstr>Cache Analysis Project</vt:lpstr>
      <vt:lpstr>Cache Analysis Project</vt:lpstr>
      <vt:lpstr>Cache Analysis Project</vt:lpstr>
      <vt:lpstr>Cache Analysis Project</vt:lpstr>
      <vt:lpstr>Cache Analysis Project</vt:lpstr>
      <vt:lpstr>Cache Design Parameters</vt:lpstr>
      <vt:lpstr>Cache Design Parameters</vt:lpstr>
      <vt:lpstr>Simulating the Cache</vt:lpstr>
      <vt:lpstr>Simulating the Cache: Direct Mapped</vt:lpstr>
      <vt:lpstr>Simulating the Cache: Fully Associative</vt:lpstr>
      <vt:lpstr>Simulating the Cache: Set Associative</vt:lpstr>
      <vt:lpstr>Simulating the Cache</vt:lpstr>
      <vt:lpstr>Counter Variable</vt:lpstr>
      <vt:lpstr>Ideas for Other Calculations</vt:lpstr>
      <vt:lpstr>Analysis</vt:lpstr>
      <vt:lpstr>Wrap Up</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Cheryl Resch</cp:lastModifiedBy>
  <cp:revision>1319</cp:revision>
  <dcterms:created xsi:type="dcterms:W3CDTF">2017-06-08T19:59:47Z</dcterms:created>
  <dcterms:modified xsi:type="dcterms:W3CDTF">2023-04-03T17:46:56Z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B6C3BCF8-1500-45CB-8446-1B1B38F16F25</vt:lpwstr>
  </property>
  <property fmtid="{D5CDD505-2E9C-101B-9397-08002B2CF9AE}" pid="6" name="ArticulateProjectFull">
    <vt:lpwstr>P:\UFO\CDA3101_f21_Resch\module_content\powerpoints\pptsANDscripts\updated\M03\M03_02_ARMArithmeticAndLogicInstructionsPart1_CDA3101_f21_Resch_v2.ppta</vt:lpwstr>
  </property>
</Properties>
</file>